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pptx" ContentType="application/vnd.openxmlformats-officedocument.presentationml.presentation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8" r:id="rId2"/>
    <p:sldId id="394" r:id="rId3"/>
    <p:sldId id="397" r:id="rId4"/>
    <p:sldId id="415" r:id="rId5"/>
    <p:sldId id="398" r:id="rId6"/>
    <p:sldId id="399" r:id="rId7"/>
    <p:sldId id="404" r:id="rId8"/>
    <p:sldId id="375" r:id="rId9"/>
    <p:sldId id="389" r:id="rId10"/>
    <p:sldId id="395" r:id="rId11"/>
    <p:sldId id="396" r:id="rId12"/>
    <p:sldId id="401" r:id="rId13"/>
    <p:sldId id="402" r:id="rId14"/>
    <p:sldId id="416" r:id="rId15"/>
    <p:sldId id="406" r:id="rId16"/>
    <p:sldId id="407" r:id="rId17"/>
    <p:sldId id="422" r:id="rId18"/>
    <p:sldId id="423" r:id="rId19"/>
    <p:sldId id="424" r:id="rId20"/>
    <p:sldId id="410" r:id="rId21"/>
    <p:sldId id="411" r:id="rId22"/>
    <p:sldId id="426" r:id="rId23"/>
    <p:sldId id="425" r:id="rId24"/>
    <p:sldId id="418" r:id="rId25"/>
    <p:sldId id="419" r:id="rId26"/>
    <p:sldId id="420" r:id="rId27"/>
    <p:sldId id="400" r:id="rId28"/>
    <p:sldId id="409" r:id="rId29"/>
    <p:sldId id="421" r:id="rId30"/>
    <p:sldId id="408" r:id="rId31"/>
    <p:sldId id="403" r:id="rId32"/>
    <p:sldId id="412" r:id="rId33"/>
    <p:sldId id="428" r:id="rId34"/>
    <p:sldId id="427" r:id="rId35"/>
    <p:sldId id="429" r:id="rId36"/>
  </p:sldIdLst>
  <p:sldSz cx="12192000" cy="6858000"/>
  <p:notesSz cx="6797675" cy="9928225"/>
  <p:embeddedFontLst>
    <p:embeddedFont>
      <p:font typeface="Phenomena" panose="00000500000000000000" pitchFamily="50" charset="-52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alibri Light" panose="020F0302020204030204" pitchFamily="34" charset="0"/>
      <p:regular r:id="rId44"/>
      <p:italic r:id="rId45"/>
    </p:embeddedFont>
    <p:embeddedFont>
      <p:font typeface="Circe Light" panose="020B0604020202020204" charset="0"/>
      <p:regular r:id="rId46"/>
    </p:embeddedFont>
    <p:embeddedFont>
      <p:font typeface="Circe ExtraBold" panose="020B0604020202020204" charset="0"/>
      <p:bold r:id="rId47"/>
    </p:embeddedFont>
    <p:embeddedFont>
      <p:font typeface="맑은 고딕" panose="020B0503020000020004" pitchFamily="34" charset="-127"/>
      <p:regular r:id="rId48"/>
      <p:bold r:id="rId49"/>
    </p:embeddedFont>
    <p:embeddedFont>
      <p:font typeface="Blogger Sans" panose="02000506030000020004" charset="0"/>
      <p:regular r:id="rId50"/>
      <p:bold r:id="rId51"/>
      <p:italic r:id="rId52"/>
      <p:boldItalic r:id="rId5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0" userDrawn="1">
          <p15:clr>
            <a:srgbClr val="A4A3A4"/>
          </p15:clr>
        </p15:guide>
        <p15:guide id="2" pos="1141" userDrawn="1">
          <p15:clr>
            <a:srgbClr val="A4A3A4"/>
          </p15:clr>
        </p15:guide>
        <p15:guide id="3" pos="5927" userDrawn="1">
          <p15:clr>
            <a:srgbClr val="A4A3A4"/>
          </p15:clr>
        </p15:guide>
        <p15:guide id="4" orient="horz" pos="3680" userDrawn="1">
          <p15:clr>
            <a:srgbClr val="A4A3A4"/>
          </p15:clr>
        </p15:guide>
        <p15:guide id="5" orient="horz" pos="82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BC"/>
    <a:srgbClr val="1B3281"/>
    <a:srgbClr val="E3CE84"/>
    <a:srgbClr val="C9AE68"/>
    <a:srgbClr val="136ED3"/>
    <a:srgbClr val="6EB1DE"/>
    <a:srgbClr val="800000"/>
    <a:srgbClr val="0CA4DA"/>
    <a:srgbClr val="0CDAC1"/>
    <a:srgbClr val="13B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18" autoAdjust="0"/>
    <p:restoredTop sz="94670" autoAdjust="0"/>
  </p:normalViewPr>
  <p:slideViewPr>
    <p:cSldViewPr snapToGrid="0" showGuides="1">
      <p:cViewPr>
        <p:scale>
          <a:sx n="70" d="100"/>
          <a:sy n="70" d="100"/>
        </p:scale>
        <p:origin x="-3924" y="-2472"/>
      </p:cViewPr>
      <p:guideLst>
        <p:guide orient="horz" pos="210"/>
        <p:guide orient="horz" pos="3680"/>
        <p:guide orient="horz" pos="822"/>
        <p:guide pos="1141"/>
        <p:guide pos="59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font" Target="fonts/font14.fntdata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495127268383486"/>
          <c:y val="2.824165029469548E-2"/>
          <c:w val="0.56141692465432957"/>
          <c:h val="0.87382604529684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выпускников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201</c:v>
                </c:pt>
                <c:pt idx="1">
                  <c:v>222</c:v>
                </c:pt>
                <c:pt idx="2">
                  <c:v>183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вакансий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68</c:v>
                </c:pt>
                <c:pt idx="1">
                  <c:v>127</c:v>
                </c:pt>
                <c:pt idx="2">
                  <c:v>91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количество трудоустроенных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169</c:v>
                </c:pt>
                <c:pt idx="1">
                  <c:v>186</c:v>
                </c:pt>
                <c:pt idx="2">
                  <c:v>150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489152"/>
        <c:axId val="113218048"/>
      </c:barChart>
      <c:catAx>
        <c:axId val="5348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13218048"/>
        <c:crosses val="autoZero"/>
        <c:auto val="1"/>
        <c:lblAlgn val="ctr"/>
        <c:lblOffset val="100"/>
        <c:noMultiLvlLbl val="0"/>
      </c:catAx>
      <c:valAx>
        <c:axId val="113218048"/>
        <c:scaling>
          <c:orientation val="minMax"/>
        </c:scaling>
        <c:delete val="0"/>
        <c:axPos val="l"/>
        <c:majorGridlines>
          <c:spPr>
            <a:ln>
              <a:gradFill>
                <a:gsLst>
                  <a:gs pos="0">
                    <a:srgbClr val="4F81BD">
                      <a:tint val="66000"/>
                      <a:satMod val="160000"/>
                    </a:srgbClr>
                  </a:gs>
                  <a:gs pos="50000">
                    <a:srgbClr val="4F81BD">
                      <a:tint val="44500"/>
                      <a:satMod val="160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53489152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779d4cac-91d7-43dd-b49e-ddeb8199ed90}"/>
      </c:ext>
    </c:extLst>
  </c:chart>
  <c:spPr>
    <a:noFill/>
    <a:ln w="6350" cap="flat" cmpd="sng" algn="ctr">
      <a:noFill/>
      <a:prstDash val="solid"/>
      <a:round/>
    </a:ln>
  </c:spPr>
  <c:txPr>
    <a:bodyPr/>
    <a:lstStyle/>
    <a:p>
      <a:pPr>
        <a:defRPr lang="ru-RU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237F0-95F1-4CEA-B2AA-744E537E6618}" type="datetimeFigureOut">
              <a:rPr lang="ru-RU" smtClean="0"/>
              <a:pPr/>
              <a:t>07.03.2026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A0CF5-C5F7-492C-B5B7-0FE6107353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086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4E283-DF66-420F-8116-5F75B3E8C35B}" type="datetimeFigureOut">
              <a:rPr lang="ru-RU" smtClean="0"/>
              <a:pPr/>
              <a:t>07.03.2026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3A663-DA2A-4C8A-9DF3-9C9C1635D9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0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0085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88FA6-3ABD-4298-B2F3-0D1E1AC2900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94">
              <a:defRPr/>
            </a:pPr>
            <a:r>
              <a:rPr lang="ru-RU" dirty="0" smtClean="0"/>
              <a:t>Внести</a:t>
            </a:r>
            <a:r>
              <a:rPr lang="ru-RU" baseline="0" dirty="0" smtClean="0"/>
              <a:t> результаты, добавить работодателю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3C7B6-0885-41BC-BF5D-7BE9A582321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055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182-75CF-448C-A1C9-F5E983448977}" type="datetimeFigureOut">
              <a:rPr lang="ru-RU" smtClean="0"/>
              <a:pPr/>
              <a:t>07.03.2026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91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182-75CF-448C-A1C9-F5E983448977}" type="datetimeFigureOut">
              <a:rPr lang="ru-RU" smtClean="0"/>
              <a:pPr/>
              <a:t>07.03.2026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883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182-75CF-448C-A1C9-F5E983448977}" type="datetimeFigureOut">
              <a:rPr lang="ru-RU" smtClean="0"/>
              <a:pPr/>
              <a:t>07.03.2026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35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182-75CF-448C-A1C9-F5E983448977}" type="datetimeFigureOut">
              <a:rPr lang="ru-RU" smtClean="0"/>
              <a:pPr/>
              <a:t>07.03.2026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002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182-75CF-448C-A1C9-F5E983448977}" type="datetimeFigureOut">
              <a:rPr lang="ru-RU" smtClean="0"/>
              <a:pPr/>
              <a:t>07.03.2026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567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182-75CF-448C-A1C9-F5E983448977}" type="datetimeFigureOut">
              <a:rPr lang="ru-RU" smtClean="0"/>
              <a:pPr/>
              <a:t>07.03.2026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05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182-75CF-448C-A1C9-F5E983448977}" type="datetimeFigureOut">
              <a:rPr lang="ru-RU" smtClean="0"/>
              <a:pPr/>
              <a:t>07.03.2026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439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182-75CF-448C-A1C9-F5E983448977}" type="datetimeFigureOut">
              <a:rPr lang="ru-RU" smtClean="0"/>
              <a:pPr/>
              <a:t>07.03.2026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63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182-75CF-448C-A1C9-F5E983448977}" type="datetimeFigureOut">
              <a:rPr lang="ru-RU" smtClean="0"/>
              <a:pPr/>
              <a:t>07.03.2026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636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182-75CF-448C-A1C9-F5E983448977}" type="datetimeFigureOut">
              <a:rPr lang="ru-RU" smtClean="0"/>
              <a:pPr/>
              <a:t>07.03.2026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593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182-75CF-448C-A1C9-F5E983448977}" type="datetimeFigureOut">
              <a:rPr lang="ru-RU" smtClean="0"/>
              <a:pPr/>
              <a:t>07.03.2026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775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Автор и дата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6"/>
            <a:ext cx="10985502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763269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0737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76785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BA182-75CF-448C-A1C9-F5E983448977}" type="datetimeFigureOut">
              <a:rPr lang="ru-RU" smtClean="0"/>
              <a:pPr/>
              <a:t>07.03.2026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736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emf"/><Relationship Id="rId4" Type="http://schemas.openxmlformats.org/officeDocument/2006/relationships/package" Target="../embeddings/Microsoft_PowerPoint_Presentation2.ppt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PowerPoint_Presentation3.pptx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20.GIF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19.jpeg"/><Relationship Id="rId2" Type="http://schemas.openxmlformats.org/officeDocument/2006/relationships/tags" Target="../tags/tag2.xml"/><Relationship Id="rId16" Type="http://schemas.openxmlformats.org/officeDocument/2006/relationships/image" Target="../media/image23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14.xml"/><Relationship Id="rId5" Type="http://schemas.openxmlformats.org/officeDocument/2006/relationships/tags" Target="../tags/tag5.xml"/><Relationship Id="rId15" Type="http://schemas.openxmlformats.org/officeDocument/2006/relationships/image" Target="../media/image22.png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 1">
            <a:extLst>
              <a:ext uri="{FF2B5EF4-FFF2-40B4-BE49-F238E27FC236}">
                <a16:creationId xmlns:a16="http://schemas.microsoft.com/office/drawing/2014/main" xmlns="" id="{97411254-93B7-E5B2-FF75-5FA92A17C225}"/>
              </a:ext>
            </a:extLst>
          </p:cNvPr>
          <p:cNvSpPr/>
          <p:nvPr/>
        </p:nvSpPr>
        <p:spPr>
          <a:xfrm>
            <a:off x="997223" y="-104171"/>
            <a:ext cx="6365602" cy="7083706"/>
          </a:xfrm>
          <a:custGeom>
            <a:avLst/>
            <a:gdLst>
              <a:gd name="connsiteX0" fmla="*/ 23150 w 7153155"/>
              <a:gd name="connsiteY0" fmla="*/ 104172 h 7095281"/>
              <a:gd name="connsiteX1" fmla="*/ 23150 w 7153155"/>
              <a:gd name="connsiteY1" fmla="*/ 11575 h 7095281"/>
              <a:gd name="connsiteX2" fmla="*/ 5555848 w 7153155"/>
              <a:gd name="connsiteY2" fmla="*/ 0 h 7095281"/>
              <a:gd name="connsiteX3" fmla="*/ 7153155 w 7153155"/>
              <a:gd name="connsiteY3" fmla="*/ 3541853 h 7095281"/>
              <a:gd name="connsiteX4" fmla="*/ 6180881 w 7153155"/>
              <a:gd name="connsiteY4" fmla="*/ 7037408 h 7095281"/>
              <a:gd name="connsiteX5" fmla="*/ 0 w 7153155"/>
              <a:gd name="connsiteY5" fmla="*/ 7095281 h 7095281"/>
              <a:gd name="connsiteX6" fmla="*/ 23150 w 7153155"/>
              <a:gd name="connsiteY6" fmla="*/ 104172 h 7095281"/>
              <a:gd name="connsiteX0" fmla="*/ 23150 w 7153155"/>
              <a:gd name="connsiteY0" fmla="*/ 104172 h 7095281"/>
              <a:gd name="connsiteX1" fmla="*/ 23150 w 7153155"/>
              <a:gd name="connsiteY1" fmla="*/ 11575 h 7095281"/>
              <a:gd name="connsiteX2" fmla="*/ 5555848 w 7153155"/>
              <a:gd name="connsiteY2" fmla="*/ 0 h 7095281"/>
              <a:gd name="connsiteX3" fmla="*/ 7153155 w 7153155"/>
              <a:gd name="connsiteY3" fmla="*/ 3541853 h 7095281"/>
              <a:gd name="connsiteX4" fmla="*/ 5648445 w 7153155"/>
              <a:gd name="connsiteY4" fmla="*/ 7060558 h 7095281"/>
              <a:gd name="connsiteX5" fmla="*/ 0 w 7153155"/>
              <a:gd name="connsiteY5" fmla="*/ 7095281 h 7095281"/>
              <a:gd name="connsiteX6" fmla="*/ 23150 w 7153155"/>
              <a:gd name="connsiteY6" fmla="*/ 104172 h 7095281"/>
              <a:gd name="connsiteX0" fmla="*/ 23150 w 7153155"/>
              <a:gd name="connsiteY0" fmla="*/ 92597 h 7083706"/>
              <a:gd name="connsiteX1" fmla="*/ 23150 w 7153155"/>
              <a:gd name="connsiteY1" fmla="*/ 0 h 7083706"/>
              <a:gd name="connsiteX2" fmla="*/ 5960962 w 7153155"/>
              <a:gd name="connsiteY2" fmla="*/ 57873 h 7083706"/>
              <a:gd name="connsiteX3" fmla="*/ 7153155 w 7153155"/>
              <a:gd name="connsiteY3" fmla="*/ 3530278 h 7083706"/>
              <a:gd name="connsiteX4" fmla="*/ 5648445 w 7153155"/>
              <a:gd name="connsiteY4" fmla="*/ 7048983 h 7083706"/>
              <a:gd name="connsiteX5" fmla="*/ 0 w 7153155"/>
              <a:gd name="connsiteY5" fmla="*/ 7083706 h 7083706"/>
              <a:gd name="connsiteX6" fmla="*/ 23150 w 7153155"/>
              <a:gd name="connsiteY6" fmla="*/ 92597 h 7083706"/>
              <a:gd name="connsiteX0" fmla="*/ 23150 w 7153155"/>
              <a:gd name="connsiteY0" fmla="*/ 92597 h 7083706"/>
              <a:gd name="connsiteX1" fmla="*/ 23150 w 7153155"/>
              <a:gd name="connsiteY1" fmla="*/ 0 h 7083706"/>
              <a:gd name="connsiteX2" fmla="*/ 5960962 w 7153155"/>
              <a:gd name="connsiteY2" fmla="*/ 57873 h 7083706"/>
              <a:gd name="connsiteX3" fmla="*/ 7153155 w 7153155"/>
              <a:gd name="connsiteY3" fmla="*/ 3530278 h 7083706"/>
              <a:gd name="connsiteX4" fmla="*/ 5949386 w 7153155"/>
              <a:gd name="connsiteY4" fmla="*/ 7014259 h 7083706"/>
              <a:gd name="connsiteX5" fmla="*/ 0 w 7153155"/>
              <a:gd name="connsiteY5" fmla="*/ 7083706 h 7083706"/>
              <a:gd name="connsiteX6" fmla="*/ 23150 w 7153155"/>
              <a:gd name="connsiteY6" fmla="*/ 92597 h 7083706"/>
              <a:gd name="connsiteX0" fmla="*/ 23150 w 7153155"/>
              <a:gd name="connsiteY0" fmla="*/ 92597 h 7083706"/>
              <a:gd name="connsiteX1" fmla="*/ 23150 w 7153155"/>
              <a:gd name="connsiteY1" fmla="*/ 0 h 7083706"/>
              <a:gd name="connsiteX2" fmla="*/ 6375484 w 7153155"/>
              <a:gd name="connsiteY2" fmla="*/ 57873 h 7083706"/>
              <a:gd name="connsiteX3" fmla="*/ 7153155 w 7153155"/>
              <a:gd name="connsiteY3" fmla="*/ 3530278 h 7083706"/>
              <a:gd name="connsiteX4" fmla="*/ 5949386 w 7153155"/>
              <a:gd name="connsiteY4" fmla="*/ 7014259 h 7083706"/>
              <a:gd name="connsiteX5" fmla="*/ 0 w 7153155"/>
              <a:gd name="connsiteY5" fmla="*/ 7083706 h 7083706"/>
              <a:gd name="connsiteX6" fmla="*/ 23150 w 7153155"/>
              <a:gd name="connsiteY6" fmla="*/ 92597 h 7083706"/>
              <a:gd name="connsiteX0" fmla="*/ 23150 w 7153155"/>
              <a:gd name="connsiteY0" fmla="*/ 92597 h 7083706"/>
              <a:gd name="connsiteX1" fmla="*/ 23150 w 7153155"/>
              <a:gd name="connsiteY1" fmla="*/ 0 h 7083706"/>
              <a:gd name="connsiteX2" fmla="*/ 6375484 w 7153155"/>
              <a:gd name="connsiteY2" fmla="*/ 57873 h 7083706"/>
              <a:gd name="connsiteX3" fmla="*/ 7153155 w 7153155"/>
              <a:gd name="connsiteY3" fmla="*/ 3530278 h 7083706"/>
              <a:gd name="connsiteX4" fmla="*/ 6385166 w 7153155"/>
              <a:gd name="connsiteY4" fmla="*/ 6991109 h 7083706"/>
              <a:gd name="connsiteX5" fmla="*/ 0 w 7153155"/>
              <a:gd name="connsiteY5" fmla="*/ 7083706 h 7083706"/>
              <a:gd name="connsiteX6" fmla="*/ 23150 w 7153155"/>
              <a:gd name="connsiteY6" fmla="*/ 92597 h 7083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3155" h="7083706">
                <a:moveTo>
                  <a:pt x="23150" y="92597"/>
                </a:moveTo>
                <a:lnTo>
                  <a:pt x="23150" y="0"/>
                </a:lnTo>
                <a:lnTo>
                  <a:pt x="6375484" y="57873"/>
                </a:lnTo>
                <a:lnTo>
                  <a:pt x="7153155" y="3530278"/>
                </a:lnTo>
                <a:lnTo>
                  <a:pt x="6385166" y="6991109"/>
                </a:lnTo>
                <a:lnTo>
                  <a:pt x="0" y="7083706"/>
                </a:lnTo>
                <a:cubicBezTo>
                  <a:pt x="7717" y="4753336"/>
                  <a:pt x="15433" y="2422967"/>
                  <a:pt x="23150" y="92597"/>
                </a:cubicBezTo>
                <a:close/>
              </a:path>
            </a:pathLst>
          </a:custGeom>
          <a:gradFill>
            <a:gsLst>
              <a:gs pos="0">
                <a:srgbClr val="E3CE84"/>
              </a:gs>
              <a:gs pos="72000">
                <a:srgbClr val="C9AE68"/>
              </a:gs>
              <a:gs pos="100000">
                <a:srgbClr val="AF8C4B"/>
              </a:gs>
            </a:gsLst>
            <a:lin ang="5400000" scaled="1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/>
            <a:endParaRPr lang="ru-RU" sz="1600">
              <a:solidFill>
                <a:srgbClr val="5E5E5E"/>
              </a:solidFill>
              <a:latin typeface="Helvetica Neue Medium"/>
            </a:endParaRPr>
          </a:p>
        </p:txBody>
      </p:sp>
      <p:sp>
        <p:nvSpPr>
          <p:cNvPr id="2" name="Полилиния 1"/>
          <p:cNvSpPr/>
          <p:nvPr/>
        </p:nvSpPr>
        <p:spPr>
          <a:xfrm>
            <a:off x="-534391" y="-117933"/>
            <a:ext cx="9258403" cy="7097468"/>
          </a:xfrm>
          <a:custGeom>
            <a:avLst/>
            <a:gdLst>
              <a:gd name="connsiteX0" fmla="*/ 23150 w 7153155"/>
              <a:gd name="connsiteY0" fmla="*/ 104172 h 7095281"/>
              <a:gd name="connsiteX1" fmla="*/ 23150 w 7153155"/>
              <a:gd name="connsiteY1" fmla="*/ 11575 h 7095281"/>
              <a:gd name="connsiteX2" fmla="*/ 5555848 w 7153155"/>
              <a:gd name="connsiteY2" fmla="*/ 0 h 7095281"/>
              <a:gd name="connsiteX3" fmla="*/ 7153155 w 7153155"/>
              <a:gd name="connsiteY3" fmla="*/ 3541853 h 7095281"/>
              <a:gd name="connsiteX4" fmla="*/ 6180881 w 7153155"/>
              <a:gd name="connsiteY4" fmla="*/ 7037408 h 7095281"/>
              <a:gd name="connsiteX5" fmla="*/ 0 w 7153155"/>
              <a:gd name="connsiteY5" fmla="*/ 7095281 h 7095281"/>
              <a:gd name="connsiteX6" fmla="*/ 23150 w 7153155"/>
              <a:gd name="connsiteY6" fmla="*/ 104172 h 7095281"/>
              <a:gd name="connsiteX0" fmla="*/ 23150 w 7153155"/>
              <a:gd name="connsiteY0" fmla="*/ 104172 h 7095281"/>
              <a:gd name="connsiteX1" fmla="*/ 23150 w 7153155"/>
              <a:gd name="connsiteY1" fmla="*/ 11575 h 7095281"/>
              <a:gd name="connsiteX2" fmla="*/ 5555848 w 7153155"/>
              <a:gd name="connsiteY2" fmla="*/ 0 h 7095281"/>
              <a:gd name="connsiteX3" fmla="*/ 7153155 w 7153155"/>
              <a:gd name="connsiteY3" fmla="*/ 3541853 h 7095281"/>
              <a:gd name="connsiteX4" fmla="*/ 5648445 w 7153155"/>
              <a:gd name="connsiteY4" fmla="*/ 7060558 h 7095281"/>
              <a:gd name="connsiteX5" fmla="*/ 0 w 7153155"/>
              <a:gd name="connsiteY5" fmla="*/ 7095281 h 7095281"/>
              <a:gd name="connsiteX6" fmla="*/ 23150 w 7153155"/>
              <a:gd name="connsiteY6" fmla="*/ 104172 h 7095281"/>
              <a:gd name="connsiteX0" fmla="*/ 23150 w 7153155"/>
              <a:gd name="connsiteY0" fmla="*/ 92597 h 7083706"/>
              <a:gd name="connsiteX1" fmla="*/ 23150 w 7153155"/>
              <a:gd name="connsiteY1" fmla="*/ 0 h 7083706"/>
              <a:gd name="connsiteX2" fmla="*/ 5960962 w 7153155"/>
              <a:gd name="connsiteY2" fmla="*/ 57873 h 7083706"/>
              <a:gd name="connsiteX3" fmla="*/ 7153155 w 7153155"/>
              <a:gd name="connsiteY3" fmla="*/ 3530278 h 7083706"/>
              <a:gd name="connsiteX4" fmla="*/ 5648445 w 7153155"/>
              <a:gd name="connsiteY4" fmla="*/ 7048983 h 7083706"/>
              <a:gd name="connsiteX5" fmla="*/ 0 w 7153155"/>
              <a:gd name="connsiteY5" fmla="*/ 7083706 h 7083706"/>
              <a:gd name="connsiteX6" fmla="*/ 23150 w 7153155"/>
              <a:gd name="connsiteY6" fmla="*/ 92597 h 7083706"/>
              <a:gd name="connsiteX0" fmla="*/ 23150 w 7153155"/>
              <a:gd name="connsiteY0" fmla="*/ 92597 h 7083706"/>
              <a:gd name="connsiteX1" fmla="*/ 23150 w 7153155"/>
              <a:gd name="connsiteY1" fmla="*/ 0 h 7083706"/>
              <a:gd name="connsiteX2" fmla="*/ 5960962 w 7153155"/>
              <a:gd name="connsiteY2" fmla="*/ 57873 h 7083706"/>
              <a:gd name="connsiteX3" fmla="*/ 7153155 w 7153155"/>
              <a:gd name="connsiteY3" fmla="*/ 3530278 h 7083706"/>
              <a:gd name="connsiteX4" fmla="*/ 5949386 w 7153155"/>
              <a:gd name="connsiteY4" fmla="*/ 7014259 h 7083706"/>
              <a:gd name="connsiteX5" fmla="*/ 0 w 7153155"/>
              <a:gd name="connsiteY5" fmla="*/ 7083706 h 7083706"/>
              <a:gd name="connsiteX6" fmla="*/ 23150 w 7153155"/>
              <a:gd name="connsiteY6" fmla="*/ 92597 h 7083706"/>
              <a:gd name="connsiteX0" fmla="*/ 23150 w 7153155"/>
              <a:gd name="connsiteY0" fmla="*/ 92597 h 7083706"/>
              <a:gd name="connsiteX1" fmla="*/ 23150 w 7153155"/>
              <a:gd name="connsiteY1" fmla="*/ 0 h 7083706"/>
              <a:gd name="connsiteX2" fmla="*/ 6375484 w 7153155"/>
              <a:gd name="connsiteY2" fmla="*/ 57873 h 7083706"/>
              <a:gd name="connsiteX3" fmla="*/ 7153155 w 7153155"/>
              <a:gd name="connsiteY3" fmla="*/ 3530278 h 7083706"/>
              <a:gd name="connsiteX4" fmla="*/ 5949386 w 7153155"/>
              <a:gd name="connsiteY4" fmla="*/ 7014259 h 7083706"/>
              <a:gd name="connsiteX5" fmla="*/ 0 w 7153155"/>
              <a:gd name="connsiteY5" fmla="*/ 7083706 h 7083706"/>
              <a:gd name="connsiteX6" fmla="*/ 23150 w 7153155"/>
              <a:gd name="connsiteY6" fmla="*/ 92597 h 7083706"/>
              <a:gd name="connsiteX0" fmla="*/ 23150 w 7153155"/>
              <a:gd name="connsiteY0" fmla="*/ 92597 h 7083706"/>
              <a:gd name="connsiteX1" fmla="*/ 23150 w 7153155"/>
              <a:gd name="connsiteY1" fmla="*/ 0 h 7083706"/>
              <a:gd name="connsiteX2" fmla="*/ 6375484 w 7153155"/>
              <a:gd name="connsiteY2" fmla="*/ 57873 h 7083706"/>
              <a:gd name="connsiteX3" fmla="*/ 7153155 w 7153155"/>
              <a:gd name="connsiteY3" fmla="*/ 3530278 h 7083706"/>
              <a:gd name="connsiteX4" fmla="*/ 6385166 w 7153155"/>
              <a:gd name="connsiteY4" fmla="*/ 6991109 h 7083706"/>
              <a:gd name="connsiteX5" fmla="*/ 0 w 7153155"/>
              <a:gd name="connsiteY5" fmla="*/ 7083706 h 7083706"/>
              <a:gd name="connsiteX6" fmla="*/ 23150 w 7153155"/>
              <a:gd name="connsiteY6" fmla="*/ 92597 h 7083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3155" h="7083706">
                <a:moveTo>
                  <a:pt x="23150" y="92597"/>
                </a:moveTo>
                <a:lnTo>
                  <a:pt x="23150" y="0"/>
                </a:lnTo>
                <a:lnTo>
                  <a:pt x="6375484" y="57873"/>
                </a:lnTo>
                <a:lnTo>
                  <a:pt x="7153155" y="3530278"/>
                </a:lnTo>
                <a:lnTo>
                  <a:pt x="6385166" y="6991109"/>
                </a:lnTo>
                <a:lnTo>
                  <a:pt x="0" y="7083706"/>
                </a:lnTo>
                <a:cubicBezTo>
                  <a:pt x="7717" y="4753336"/>
                  <a:pt x="15433" y="2422967"/>
                  <a:pt x="23150" y="92597"/>
                </a:cubicBezTo>
                <a:close/>
              </a:path>
            </a:pathLst>
          </a:cu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2" name="Развитие  сегмента  зубных паст"/>
          <p:cNvSpPr txBox="1"/>
          <p:nvPr/>
        </p:nvSpPr>
        <p:spPr>
          <a:xfrm>
            <a:off x="189468" y="2007478"/>
            <a:ext cx="7605346" cy="146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ru-RU" sz="4600" kern="0" dirty="0" smtClean="0">
                <a:solidFill>
                  <a:srgbClr val="FFFFFF"/>
                </a:solidFill>
                <a:latin typeface="Phenomena Bold" charset="-52"/>
                <a:sym typeface="Helvetica Neue Medium"/>
              </a:rPr>
              <a:t>КГБПОУ «</a:t>
            </a:r>
            <a:r>
              <a:rPr lang="ru-RU" sz="4600" kern="0" dirty="0" err="1" smtClean="0">
                <a:solidFill>
                  <a:srgbClr val="FFFFFF"/>
                </a:solidFill>
                <a:latin typeface="Phenomena Bold" charset="-52"/>
                <a:sym typeface="Helvetica Neue Medium"/>
              </a:rPr>
              <a:t>Ачинский</a:t>
            </a:r>
            <a:r>
              <a:rPr lang="ru-RU" sz="4600" kern="0" dirty="0" smtClean="0">
                <a:solidFill>
                  <a:srgbClr val="FFFFFF"/>
                </a:solidFill>
                <a:latin typeface="Phenomena Bold" charset="-52"/>
                <a:sym typeface="Helvetica Neue Medium"/>
              </a:rPr>
              <a:t> </a:t>
            </a:r>
          </a:p>
          <a:p>
            <a:pPr defTabSz="41275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ru-RU" sz="4600" kern="0" dirty="0" smtClean="0">
                <a:solidFill>
                  <a:srgbClr val="FFFFFF"/>
                </a:solidFill>
                <a:latin typeface="Phenomena Bold" charset="-52"/>
                <a:sym typeface="Helvetica Neue Medium"/>
              </a:rPr>
              <a:t>педагогический колледж»</a:t>
            </a:r>
            <a:endParaRPr lang="ru-RU" sz="4600" kern="0" dirty="0">
              <a:solidFill>
                <a:srgbClr val="FFFFFF"/>
              </a:solidFill>
              <a:latin typeface="Phenomena Bold" charset="-52"/>
              <a:sym typeface="Helvetica Neue Medium"/>
            </a:endParaRPr>
          </a:p>
        </p:txBody>
      </p:sp>
      <p:sp>
        <p:nvSpPr>
          <p:cNvPr id="13" name="Еще больше  новых брендов"/>
          <p:cNvSpPr txBox="1"/>
          <p:nvPr/>
        </p:nvSpPr>
        <p:spPr>
          <a:xfrm>
            <a:off x="189468" y="4820532"/>
            <a:ext cx="6202345" cy="1343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r>
              <a:rPr lang="ru-RU" sz="2800" b="1" kern="0" dirty="0">
                <a:solidFill>
                  <a:srgbClr val="FFFFFF"/>
                </a:solidFill>
                <a:latin typeface="Phenomena" panose="00000500000000000000" pitchFamily="50" charset="-52"/>
                <a:ea typeface="Helvetica Neue Medium"/>
                <a:cs typeface="Helvetica Neue Medium"/>
              </a:rPr>
              <a:t>Рожкова Елена Сергеевна</a:t>
            </a:r>
            <a:r>
              <a:rPr lang="ru-RU" sz="2800" b="1" kern="0" dirty="0" smtClean="0">
                <a:solidFill>
                  <a:srgbClr val="FFFFFF"/>
                </a:solidFill>
                <a:latin typeface="Phenomena" panose="00000500000000000000" pitchFamily="50" charset="-52"/>
                <a:ea typeface="Helvetica Neue Medium"/>
                <a:cs typeface="Helvetica Neue Medium"/>
              </a:rPr>
              <a:t>, </a:t>
            </a:r>
            <a:br>
              <a:rPr lang="ru-RU" sz="2800" b="1" kern="0" dirty="0" smtClean="0">
                <a:solidFill>
                  <a:srgbClr val="FFFFFF"/>
                </a:solidFill>
                <a:latin typeface="Phenomena" panose="00000500000000000000" pitchFamily="50" charset="-52"/>
                <a:ea typeface="Helvetica Neue Medium"/>
                <a:cs typeface="Helvetica Neue Medium"/>
              </a:rPr>
            </a:br>
            <a:r>
              <a:rPr lang="ru-RU" sz="2800" kern="0" dirty="0" smtClean="0">
                <a:solidFill>
                  <a:srgbClr val="FFFFFF"/>
                </a:solidFill>
                <a:latin typeface="Phenomena" panose="00000500000000000000" pitchFamily="50" charset="-52"/>
                <a:ea typeface="Helvetica Neue Medium"/>
                <a:cs typeface="Helvetica Neue Medium"/>
              </a:rPr>
              <a:t>директор КГБПОУ «</a:t>
            </a:r>
            <a:r>
              <a:rPr lang="ru-RU" sz="2800" kern="0" dirty="0" err="1" smtClean="0">
                <a:solidFill>
                  <a:srgbClr val="FFFFFF"/>
                </a:solidFill>
                <a:latin typeface="Phenomena" panose="00000500000000000000" pitchFamily="50" charset="-52"/>
                <a:ea typeface="Helvetica Neue Medium"/>
                <a:cs typeface="Helvetica Neue Medium"/>
              </a:rPr>
              <a:t>Ачинский</a:t>
            </a:r>
            <a:r>
              <a:rPr lang="ru-RU" sz="2800" kern="0" dirty="0" smtClean="0">
                <a:solidFill>
                  <a:srgbClr val="FFFFFF"/>
                </a:solidFill>
                <a:latin typeface="Phenomena" panose="00000500000000000000" pitchFamily="50" charset="-52"/>
                <a:ea typeface="Helvetica Neue Medium"/>
                <a:cs typeface="Helvetica Neue Medium"/>
              </a:rPr>
              <a:t> педагогический колледж»</a:t>
            </a:r>
            <a:endParaRPr sz="2800" kern="0" dirty="0">
              <a:solidFill>
                <a:srgbClr val="FFFFFF"/>
              </a:solidFill>
              <a:latin typeface="Phenomena" panose="00000500000000000000" pitchFamily="50" charset="-52"/>
              <a:ea typeface="Helvetica Neue Medium"/>
              <a:cs typeface="Helvetica Neue Medium"/>
            </a:endParaRPr>
          </a:p>
        </p:txBody>
      </p:sp>
      <p:pic>
        <p:nvPicPr>
          <p:cNvPr id="9" name="Picture 4" descr="\\192.168.10.253\учебные и методические материалы\Авсиевич О.В\!!\!\Колледж Фото\педколледж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t="5837" r="48106" b="2263"/>
          <a:stretch/>
        </p:blipFill>
        <p:spPr bwMode="auto">
          <a:xfrm>
            <a:off x="7519924" y="-74151"/>
            <a:ext cx="5792313" cy="7070098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34089228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1139" y="202035"/>
            <a:ext cx="12214278" cy="1381417"/>
          </a:xfrm>
          <a:prstGeom prst="rect">
            <a:avLst/>
          </a:prstGeom>
          <a:gradFill>
            <a:gsLst>
              <a:gs pos="0">
                <a:srgbClr val="E3CE84"/>
              </a:gs>
              <a:gs pos="72000">
                <a:srgbClr val="C9AE68"/>
              </a:gs>
              <a:gs pos="100000">
                <a:srgbClr val="AF8C4B"/>
              </a:gs>
            </a:gsLst>
            <a:lin ang="5400000" scaled="1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/>
            <a:endParaRPr lang="ru-RU" sz="1600">
              <a:solidFill>
                <a:srgbClr val="5E5E5E"/>
              </a:solidFill>
              <a:latin typeface="Helvetica Neue Medium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1139" y="1"/>
            <a:ext cx="12214278" cy="1413465"/>
          </a:xfrm>
          <a:prstGeom prst="rect">
            <a:avLst/>
          </a:pr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76224" y="121453"/>
            <a:ext cx="11058525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henomena Bold" pitchFamily="2" charset="0"/>
                <a:ea typeface="Blogger Sans" panose="02000506030000020004" pitchFamily="50" charset="0"/>
              </a:rPr>
              <a:t>География педагогических колледжей Красноярского края</a:t>
            </a:r>
            <a:endParaRPr kumimoji="0" lang="ru-RU" sz="36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henomena Bold" pitchFamily="2" charset="0"/>
              <a:ea typeface="Blogger Sans" panose="02000506030000020004" pitchFamily="50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813188" y="1815819"/>
            <a:ext cx="11386712" cy="4978806"/>
            <a:chOff x="676885" y="1626919"/>
            <a:chExt cx="11669494" cy="5231081"/>
          </a:xfrm>
        </p:grpSpPr>
        <p:pic>
          <p:nvPicPr>
            <p:cNvPr id="5" name="Рисунок 4" descr="Без имени-2.png"/>
            <p:cNvPicPr>
              <a:picLocks noChangeAspect="1"/>
            </p:cNvPicPr>
            <p:nvPr/>
          </p:nvPicPr>
          <p:blipFill>
            <a:blip r:embed="rId2" cstate="print"/>
            <a:srcRect t="10716" b="4155"/>
            <a:stretch>
              <a:fillRect/>
            </a:stretch>
          </p:blipFill>
          <p:spPr>
            <a:xfrm>
              <a:off x="1723015" y="1626919"/>
              <a:ext cx="9403559" cy="523108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104389" y="1769422"/>
              <a:ext cx="49995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Phenomena Bold" pitchFamily="50" charset="-52"/>
                </a:rPr>
                <a:t>КГБПОУ «Норильский педагогический колледж»</a:t>
              </a:r>
              <a:endParaRPr lang="ru-RU" sz="2000" dirty="0">
                <a:latin typeface="Phenomena Bold" pitchFamily="50" charset="-5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76885" y="3976255"/>
              <a:ext cx="47125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Phenomena Bold" pitchFamily="50" charset="-52"/>
                </a:rPr>
                <a:t>КГБПОУ «Енисейский педагогический колледж»</a:t>
              </a:r>
              <a:endParaRPr lang="ru-RU" sz="2000" dirty="0">
                <a:latin typeface="Phenomena Bold" pitchFamily="50" charset="-5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55019" y="5104411"/>
              <a:ext cx="43918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Phenomena Bold" pitchFamily="50" charset="-52"/>
                </a:rPr>
                <a:t>КГБПОУ «Ачинский педагогический колледж»</a:t>
              </a:r>
              <a:endParaRPr lang="ru-RU" sz="2000" dirty="0">
                <a:latin typeface="Phenomena Bold" pitchFamily="50" charset="-5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208323" y="4042370"/>
              <a:ext cx="51063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Phenomena Bold" pitchFamily="50" charset="-52"/>
                </a:rPr>
                <a:t>КГБПОУ «Красноярский педагогический колледж №1»</a:t>
              </a:r>
              <a:endParaRPr lang="ru-RU" sz="2000" dirty="0">
                <a:latin typeface="Phenomena Bold" pitchFamily="50" charset="-5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4189" y="5168614"/>
              <a:ext cx="49856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Phenomena Bold" pitchFamily="50" charset="-52"/>
                </a:rPr>
                <a:t>КГБПОУ «</a:t>
              </a:r>
              <a:r>
                <a:rPr lang="ru-RU" sz="2000" dirty="0" err="1" smtClean="0">
                  <a:latin typeface="Phenomena Bold" pitchFamily="50" charset="-52"/>
                </a:rPr>
                <a:t>Канский</a:t>
              </a:r>
              <a:r>
                <a:rPr lang="ru-RU" sz="2000" dirty="0" smtClean="0">
                  <a:latin typeface="Phenomena Bold" pitchFamily="50" charset="-52"/>
                </a:rPr>
                <a:t> педагогический колледж»</a:t>
              </a:r>
              <a:endParaRPr lang="ru-RU" sz="2000" dirty="0">
                <a:latin typeface="Phenomena Bold" pitchFamily="50" charset="-5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627048" y="6092421"/>
              <a:ext cx="54052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Phenomena Bold" pitchFamily="50" charset="-52"/>
                </a:rPr>
                <a:t>КГБПОУ «Минусинский педагогический колледж»</a:t>
              </a:r>
              <a:endParaRPr lang="ru-RU" sz="2000" dirty="0">
                <a:latin typeface="Phenomena Bold" pitchFamily="50" charset="-5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239989" y="4598778"/>
              <a:ext cx="51063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Phenomena Bold" pitchFamily="50" charset="-52"/>
                </a:rPr>
                <a:t>КГБПОУ «Красноярский педагогический колледж №2»</a:t>
              </a:r>
              <a:endParaRPr lang="ru-RU" sz="2000" dirty="0">
                <a:latin typeface="Phenomena Bold" pitchFamily="50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955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3" descr="C:\Users\User\Desktop\NЛого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194945"/>
            <a:ext cx="2484544" cy="2334499"/>
          </a:xfrm>
          <a:prstGeom prst="rect">
            <a:avLst/>
          </a:prstGeom>
          <a:noFill/>
        </p:spPr>
      </p:pic>
      <p:sp>
        <p:nvSpPr>
          <p:cNvPr id="17" name="Подзаголовок 2"/>
          <p:cNvSpPr txBox="1"/>
          <p:nvPr/>
        </p:nvSpPr>
        <p:spPr>
          <a:xfrm>
            <a:off x="614149" y="2971800"/>
            <a:ext cx="10994913" cy="38862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4000" b="1" cap="all" dirty="0">
                <a:solidFill>
                  <a:schemeClr val="tx1"/>
                </a:solidFill>
                <a:latin typeface="Circe ExtraBold" panose="020B0802020203020203" pitchFamily="34" charset="-52"/>
                <a:ea typeface="+mj-ea"/>
                <a:cs typeface="Arial" panose="020B0604020202020204" pitchFamily="34" charset="0"/>
              </a:rPr>
              <a:t>ведомственный проект </a:t>
            </a:r>
            <a:endParaRPr lang="ru-RU" sz="4000" b="1" cap="all" dirty="0" smtClean="0">
              <a:solidFill>
                <a:schemeClr val="tx1"/>
              </a:solidFill>
              <a:latin typeface="Circe ExtraBold" panose="020B0802020203020203" pitchFamily="34" charset="-52"/>
              <a:ea typeface="+mj-ea"/>
              <a:cs typeface="Arial" panose="020B0604020202020204" pitchFamily="34" charset="0"/>
            </a:endParaRPr>
          </a:p>
          <a:p>
            <a:pPr algn="ctr"/>
            <a:r>
              <a:rPr lang="ru-RU" sz="4000" b="1" cap="all" dirty="0" smtClean="0">
                <a:solidFill>
                  <a:schemeClr val="tx1"/>
                </a:solidFill>
                <a:latin typeface="Circe ExtraBold" panose="020B0802020203020203" pitchFamily="34" charset="-52"/>
                <a:ea typeface="+mj-ea"/>
                <a:cs typeface="Arial" panose="020B0604020202020204" pitchFamily="34" charset="0"/>
              </a:rPr>
              <a:t>«</a:t>
            </a:r>
            <a:r>
              <a:rPr lang="ru-RU" sz="4000" b="1" cap="all" dirty="0">
                <a:solidFill>
                  <a:schemeClr val="tx1"/>
                </a:solidFill>
                <a:latin typeface="Circe ExtraBold" panose="020B0802020203020203" pitchFamily="34" charset="-52"/>
                <a:ea typeface="+mj-ea"/>
                <a:cs typeface="Arial" panose="020B0604020202020204" pitchFamily="34" charset="0"/>
              </a:rPr>
              <a:t>Профессионалитет для всех»</a:t>
            </a:r>
          </a:p>
          <a:p>
            <a:pPr algn="ctr"/>
            <a:r>
              <a:rPr lang="ru-RU" sz="4000" b="1" cap="all" dirty="0">
                <a:solidFill>
                  <a:schemeClr val="tx1"/>
                </a:solidFill>
                <a:latin typeface="Circe ExtraBold" panose="020B0802020203020203" pitchFamily="34" charset="-52"/>
                <a:ea typeface="+mj-ea"/>
                <a:cs typeface="Arial" panose="020B0604020202020204" pitchFamily="34" charset="0"/>
              </a:rPr>
              <a:t> </a:t>
            </a:r>
          </a:p>
          <a:p>
            <a:pPr algn="ctr"/>
            <a:r>
              <a:rPr lang="ru-RU" sz="4000" b="1" cap="all" dirty="0">
                <a:solidFill>
                  <a:schemeClr val="tx1"/>
                </a:solidFill>
                <a:latin typeface="Circe ExtraBold" panose="020B0802020203020203" pitchFamily="34" charset="-52"/>
                <a:ea typeface="+mj-ea"/>
                <a:cs typeface="Arial" panose="020B0604020202020204" pitchFamily="34" charset="0"/>
              </a:rPr>
              <a:t>кластер «педагогика»</a:t>
            </a:r>
          </a:p>
          <a:p>
            <a:pPr algn="ctr"/>
            <a:r>
              <a:rPr lang="ru-RU" sz="3200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Circe Light" panose="020B0402020203020203" pitchFamily="34" charset="-52"/>
                <a:ea typeface="+mj-ea"/>
                <a:cs typeface="Arial" panose="020B0604020202020204" pitchFamily="34" charset="0"/>
              </a:rPr>
              <a:t>КГБПОУ «Ачинский педагогический колледж»</a:t>
            </a:r>
          </a:p>
          <a:p>
            <a:pPr algn="ctr"/>
            <a:endParaRPr lang="ru-RU" sz="2900" b="1" dirty="0">
              <a:solidFill>
                <a:schemeClr val="accent4">
                  <a:lumMod val="75000"/>
                </a:schemeClr>
              </a:solidFill>
              <a:latin typeface="Circe Light" panose="020B0402020203020203" pitchFamily="34" charset="-52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203" y="-201881"/>
            <a:ext cx="3356710" cy="318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02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Надпись 2"/>
          <p:cNvSpPr txBox="1">
            <a:spLocks noChangeArrowheads="1"/>
          </p:cNvSpPr>
          <p:nvPr/>
        </p:nvSpPr>
        <p:spPr bwMode="auto">
          <a:xfrm>
            <a:off x="403734" y="5170557"/>
            <a:ext cx="11364434" cy="1141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Полученные данные показывают, что количество трудоустроенных выпускников больше обозначенной кадровой потребности на 58%. Это свидетельствует о том,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что и кадровый дефицит больше на 58%.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Данный факт проявляет наличие проблемы в аналитике и прогнозировании  кадровой потребности в муниципалитетах.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9" name="object 3"/>
          <p:cNvSpPr txBox="1"/>
          <p:nvPr/>
        </p:nvSpPr>
        <p:spPr>
          <a:xfrm>
            <a:off x="-15791" y="594"/>
            <a:ext cx="12203484" cy="408532"/>
          </a:xfrm>
          <a:prstGeom prst="rect">
            <a:avLst/>
          </a:pr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</a:rPr>
              <a:t>Кадровая потребность</a:t>
            </a:r>
            <a:endParaRPr lang="ru-RU" sz="3600" dirty="0">
              <a:solidFill>
                <a:schemeClr val="bg1"/>
              </a:solidFill>
              <a:latin typeface="Phenomena Bold" pitchFamily="2" charset="0"/>
              <a:ea typeface="Blogger Sans" panose="02000506030000020004" pitchFamily="50" charset="0"/>
            </a:endParaRPr>
          </a:p>
        </p:txBody>
      </p:sp>
      <p:graphicFrame>
        <p:nvGraphicFramePr>
          <p:cNvPr id="27" name="Объект 418"/>
          <p:cNvGraphicFramePr/>
          <p:nvPr>
            <p:extLst>
              <p:ext uri="{D42A27DB-BD31-4B8C-83A1-F6EECF244321}">
                <p14:modId xmlns:p14="http://schemas.microsoft.com/office/powerpoint/2010/main" val="3357815221"/>
              </p:ext>
            </p:extLst>
          </p:nvPr>
        </p:nvGraphicFramePr>
        <p:xfrm>
          <a:off x="5451004" y="632925"/>
          <a:ext cx="7553143" cy="4670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513242" y="2074504"/>
            <a:ext cx="570129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Данные по количеству выпускников, кадровой потребности и трудоустройству за 2022-2024 года по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Западной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а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гломерации Красноярского края</a:t>
            </a:r>
            <a:endParaRPr kumimoji="0" lang="ru-RU" sz="5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" name="Рисунок 31" descr="\\192.168.10.253\учебные и методические материалы\Минаева О.С\картинки\проблема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60215" y="2410960"/>
            <a:ext cx="1714038" cy="1543216"/>
          </a:xfrm>
          <a:prstGeom prst="rect">
            <a:avLst/>
          </a:prstGeom>
          <a:noFill/>
          <a:extLst/>
        </p:spPr>
      </p:pic>
      <p:pic>
        <p:nvPicPr>
          <p:cNvPr id="34" name="Picture 3" descr="C:\Users\User\Desktop\NЛогоW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6274" y="525238"/>
            <a:ext cx="1536853" cy="12645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508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2743" y="4653886"/>
            <a:ext cx="1208925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defRPr/>
            </a:pPr>
            <a:endParaRPr lang="ru-RU" b="1" i="1" baseline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 rtl="0" fontAlgn="base">
              <a:lnSpc>
                <a:spcPct val="150000"/>
              </a:lnSpc>
              <a:spcBef>
                <a:spcPct val="0"/>
              </a:spcBef>
              <a:buClr>
                <a:prstClr val="black"/>
              </a:buClr>
              <a:defRPr/>
            </a:pPr>
            <a:endParaRPr kumimoji="0" lang="ru-RU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Путин, Владимир Владимирович — Википед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143" y="195949"/>
            <a:ext cx="5019994" cy="6487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583346"/>
            <a:ext cx="673214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defRPr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ВЫЗОВЫ!</a:t>
            </a:r>
          </a:p>
          <a:p>
            <a:pPr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defRPr/>
            </a:pP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Нашей обновляющейся экономике нужны новые кадры, прежде всего инженерные. Нужны люди, которые понимают, что такое программирование, робототехника»</a:t>
            </a:r>
          </a:p>
          <a:p>
            <a:pPr marR="0" lvl="1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defRPr/>
            </a:pP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В.В. Путин</a:t>
            </a:r>
          </a:p>
          <a:p>
            <a:pPr marR="0" lvl="1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defRPr/>
            </a:pPr>
            <a:endParaRPr lang="ru-RU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13898" y="0"/>
            <a:ext cx="12192000" cy="374934"/>
          </a:xfrm>
          <a:prstGeom prst="rect">
            <a:avLst/>
          </a:pr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83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риемная-1\Desktop\Кат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39" r="9878"/>
          <a:stretch>
            <a:fillRect/>
          </a:stretch>
        </p:blipFill>
        <p:spPr bwMode="auto">
          <a:xfrm>
            <a:off x="0" y="378174"/>
            <a:ext cx="5759738" cy="610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31965" y="1332975"/>
            <a:ext cx="673214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defRPr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ВЫЗОВЫ!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defRPr/>
            </a:pP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«Региональный проект «</a:t>
            </a:r>
            <a:r>
              <a:rPr lang="ru-RU" sz="28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Профессионалитет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всех» задает новый формат взаимодействия техникумов, предприятий, министерств и муниципальных образований. Каждое краевое учреждение среднего профобразования должно сегодня уже готовить свою программу развития вместе с работодателем!»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1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defRPr/>
            </a:pP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М.М. </a:t>
            </a:r>
            <a:r>
              <a:rPr lang="ru-RU" sz="28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Котюков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1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defRPr/>
            </a:pPr>
            <a:endParaRPr lang="ru-RU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6526"/>
            <a:ext cx="12192000" cy="374934"/>
          </a:xfrm>
          <a:prstGeom prst="rect">
            <a:avLst/>
          </a:pr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62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378174"/>
            <a:ext cx="4791778" cy="64391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832" y="2253656"/>
            <a:ext cx="5120168" cy="2105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12192000" cy="374934"/>
          </a:xfrm>
          <a:prstGeom prst="rect">
            <a:avLst/>
          </a:pr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79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-11139" y="148496"/>
            <a:ext cx="12214278" cy="690708"/>
          </a:xfrm>
          <a:prstGeom prst="rect">
            <a:avLst/>
          </a:prstGeom>
          <a:gradFill>
            <a:gsLst>
              <a:gs pos="0">
                <a:srgbClr val="E3CE84"/>
              </a:gs>
              <a:gs pos="72000">
                <a:srgbClr val="C9AE68"/>
              </a:gs>
              <a:gs pos="100000">
                <a:srgbClr val="AF8C4B"/>
              </a:gs>
            </a:gsLst>
            <a:lin ang="5400000" scaled="1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/>
            <a:endParaRPr lang="ru-RU" sz="1600">
              <a:solidFill>
                <a:srgbClr val="5E5E5E"/>
              </a:solidFill>
              <a:latin typeface="Helvetica Neue Medium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-11139" y="3238"/>
            <a:ext cx="12214278" cy="661368"/>
          </a:xfrm>
          <a:prstGeom prst="rect">
            <a:avLst/>
          </a:pr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03105" y="-9299"/>
            <a:ext cx="10512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</a:rPr>
              <a:t>Эффективное партнерство (электронная карта взаимодействия)</a:t>
            </a:r>
            <a:endParaRPr lang="ru-RU" sz="3600" b="1" dirty="0">
              <a:solidFill>
                <a:schemeClr val="bg1"/>
              </a:solidFill>
              <a:latin typeface="Phenomena Bold" pitchFamily="2" charset="0"/>
              <a:ea typeface="Blogger Sans" panose="02000506030000020004" pitchFamily="50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299438" y="829010"/>
            <a:ext cx="10227927" cy="6020115"/>
            <a:chOff x="1345014" y="1224245"/>
            <a:chExt cx="10067662" cy="5508074"/>
          </a:xfrm>
        </p:grpSpPr>
        <p:pic>
          <p:nvPicPr>
            <p:cNvPr id="8" name="Рисунок 7" descr="1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5014" y="1321904"/>
              <a:ext cx="2174686" cy="5294102"/>
            </a:xfrm>
            <a:prstGeom prst="rect">
              <a:avLst/>
            </a:prstGeom>
          </p:spPr>
        </p:pic>
        <p:pic>
          <p:nvPicPr>
            <p:cNvPr id="9" name="Рисунок 8" descr="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9285" y="1224245"/>
              <a:ext cx="3681365" cy="5508074"/>
            </a:xfrm>
            <a:prstGeom prst="rect">
              <a:avLst/>
            </a:prstGeom>
          </p:spPr>
        </p:pic>
        <p:pic>
          <p:nvPicPr>
            <p:cNvPr id="13" name="Picture 2" descr="\\192.168.10.253\учебные и методические материалы\Куликова Т.А\ПЕД классы\презентация\Кнопка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04186" y="1324604"/>
              <a:ext cx="2308490" cy="5248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32" y="935147"/>
            <a:ext cx="456525" cy="45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70" y="1268459"/>
            <a:ext cx="456525" cy="45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40" y="1615909"/>
            <a:ext cx="456525" cy="45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39" y="2787640"/>
            <a:ext cx="456525" cy="45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69" y="3143461"/>
            <a:ext cx="456525" cy="45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32" y="3498163"/>
            <a:ext cx="456525" cy="45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40" y="4640226"/>
            <a:ext cx="456525" cy="45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40" y="5012574"/>
            <a:ext cx="456525" cy="45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40" y="5395474"/>
            <a:ext cx="456525" cy="45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530" y="1463694"/>
            <a:ext cx="456525" cy="45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16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059117"/>
              </p:ext>
            </p:extLst>
          </p:nvPr>
        </p:nvGraphicFramePr>
        <p:xfrm>
          <a:off x="1780624" y="557584"/>
          <a:ext cx="9242726" cy="6177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6" name="Презентация" r:id="rId4" imgW="3729367" imgH="2794985" progId="PowerPoint.Show.12">
                  <p:embed/>
                </p:oleObj>
              </mc:Choice>
              <mc:Fallback>
                <p:oleObj name="Презентация" r:id="rId4" imgW="3729367" imgH="2794985" progId="PowerPoint.Show.12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0624" y="557584"/>
                        <a:ext cx="9242726" cy="617704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-11139" y="148496"/>
            <a:ext cx="12214278" cy="690708"/>
          </a:xfrm>
          <a:prstGeom prst="rect">
            <a:avLst/>
          </a:prstGeom>
          <a:gradFill>
            <a:gsLst>
              <a:gs pos="0">
                <a:srgbClr val="E3CE84"/>
              </a:gs>
              <a:gs pos="72000">
                <a:srgbClr val="C9AE68"/>
              </a:gs>
              <a:gs pos="100000">
                <a:srgbClr val="AF8C4B"/>
              </a:gs>
            </a:gsLst>
            <a:lin ang="5400000" scaled="1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/>
            <a:endParaRPr lang="ru-RU" sz="1600">
              <a:solidFill>
                <a:srgbClr val="5E5E5E"/>
              </a:solidFill>
              <a:latin typeface="Helvetica Neue Medium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1139" y="3238"/>
            <a:ext cx="12214278" cy="661368"/>
          </a:xfrm>
          <a:prstGeom prst="rect">
            <a:avLst/>
          </a:pr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" y="79798"/>
            <a:ext cx="1242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</a:rPr>
              <a:t>Модель </a:t>
            </a:r>
            <a:r>
              <a:rPr lang="ru-RU" sz="32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</a:rPr>
              <a:t>непрерывной подготовки </a:t>
            </a:r>
            <a:r>
              <a:rPr lang="ru-RU" sz="32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</a:rPr>
              <a:t>педагогических кадров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4734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1139" y="148496"/>
            <a:ext cx="12214278" cy="690708"/>
          </a:xfrm>
          <a:prstGeom prst="rect">
            <a:avLst/>
          </a:prstGeom>
          <a:gradFill>
            <a:gsLst>
              <a:gs pos="0">
                <a:srgbClr val="E3CE84"/>
              </a:gs>
              <a:gs pos="72000">
                <a:srgbClr val="C9AE68"/>
              </a:gs>
              <a:gs pos="100000">
                <a:srgbClr val="AF8C4B"/>
              </a:gs>
            </a:gsLst>
            <a:lin ang="5400000" scaled="1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/>
            <a:endParaRPr lang="ru-RU" sz="1600">
              <a:solidFill>
                <a:srgbClr val="5E5E5E"/>
              </a:solidFill>
              <a:latin typeface="Helvetica Neue Medium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1139" y="3238"/>
            <a:ext cx="12203139" cy="661368"/>
          </a:xfrm>
          <a:prstGeom prst="rect">
            <a:avLst/>
          </a:pr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5645420"/>
              </p:ext>
            </p:extLst>
          </p:nvPr>
        </p:nvGraphicFramePr>
        <p:xfrm>
          <a:off x="1901371" y="889000"/>
          <a:ext cx="7992557" cy="5993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5" name="Презентация" r:id="rId4" imgW="4517021" imgH="3386152" progId="PowerPoint.Show.12">
                  <p:embed/>
                </p:oleObj>
              </mc:Choice>
              <mc:Fallback>
                <p:oleObj name="Презентация" r:id="rId4" imgW="4517021" imgH="3386152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01371" y="889000"/>
                        <a:ext cx="7992557" cy="5993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5143" y="3239"/>
            <a:ext cx="12057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</a:rPr>
              <a:t>Система воспроизводства педагогических кадров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6642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11139" y="148496"/>
            <a:ext cx="12214278" cy="690708"/>
          </a:xfrm>
          <a:prstGeom prst="rect">
            <a:avLst/>
          </a:prstGeom>
          <a:gradFill>
            <a:gsLst>
              <a:gs pos="0">
                <a:srgbClr val="E3CE84"/>
              </a:gs>
              <a:gs pos="72000">
                <a:srgbClr val="C9AE68"/>
              </a:gs>
              <a:gs pos="100000">
                <a:srgbClr val="AF8C4B"/>
              </a:gs>
            </a:gsLst>
            <a:lin ang="5400000" scaled="1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/>
            <a:endParaRPr lang="ru-RU" sz="1600">
              <a:solidFill>
                <a:srgbClr val="5E5E5E"/>
              </a:solidFill>
              <a:latin typeface="Helvetica Neue Medium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11139" y="3238"/>
            <a:ext cx="12203139" cy="661368"/>
          </a:xfrm>
          <a:prstGeom prst="rect">
            <a:avLst/>
          </a:pr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90600" y="1117097"/>
            <a:ext cx="110235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непрерывной подготовки педагогических кадров во взаимодействии с работодателями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была успешно представлена 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Всероссийском совместном заседании представителей Ассоциации развития педагогических университетов и институтов, Ассоциации педагогических колледжей и Национальной ассоциации организаций дополнительного профессионального педагогического образования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(г. Грозный, 2019 г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карта эффективного взаимодействия с работодателями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была успешно представлена на Всероссийском круглом столе по вопросам развития системы среднего профессионального педагогического образования, организованном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ФГБУ «Российская академия образования» в рамках работы  международного конгресса «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GlobalEducation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образование без границ»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(г. Москва, 2017 г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Эффективный опыт работы колледжа с педагогическими классами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успешно представлен на Всероссийском совещании «Профильные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педагогические классы как условие развития системы подготовки педагогических кадров 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Академии Министерства Просвещения  Российской Федерации»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(г. Москва, 2023 г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170" y="3239"/>
            <a:ext cx="12074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</a:rPr>
              <a:t>Презентация эффективного опыта</a:t>
            </a:r>
            <a:endParaRPr lang="ru-RU" sz="3600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617" y="3120571"/>
            <a:ext cx="1223742" cy="1309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617" y="1299027"/>
            <a:ext cx="1223742" cy="1309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617" y="4778723"/>
            <a:ext cx="1223742" cy="1309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752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>
            <a:spLocks/>
          </p:cNvSpPr>
          <p:nvPr/>
        </p:nvSpPr>
        <p:spPr>
          <a:xfrm>
            <a:off x="184844" y="1323174"/>
            <a:ext cx="7224746" cy="603997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3200" b="1" cap="all" dirty="0" smtClean="0">
                <a:solidFill>
                  <a:srgbClr val="076FA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участники</a:t>
            </a:r>
          </a:p>
          <a:p>
            <a:pPr algn="ctr"/>
            <a:endParaRPr lang="ru-RU" sz="3200" b="1" cap="all" dirty="0" smtClean="0">
              <a:solidFill>
                <a:srgbClr val="076FAE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endParaRPr lang="ru-RU" sz="3200" b="1" cap="all" dirty="0">
              <a:solidFill>
                <a:srgbClr val="076FAE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ru-RU" sz="2400" cap="all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496092"/>
              </p:ext>
            </p:extLst>
          </p:nvPr>
        </p:nvGraphicFramePr>
        <p:xfrm>
          <a:off x="184844" y="3133725"/>
          <a:ext cx="11904411" cy="368589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380264"/>
                <a:gridCol w="8524147"/>
              </a:tblGrid>
              <a:tr h="333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318" marR="54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 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кластера - всего</a:t>
                      </a: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организация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318" marR="5431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8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КГБПОУ </a:t>
                      </a:r>
                      <a:r>
                        <a:rPr lang="ru-RU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2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Ачинский</a:t>
                      </a:r>
                      <a:r>
                        <a:rPr lang="ru-RU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педагогический </a:t>
                      </a:r>
                      <a:r>
                        <a:rPr lang="ru-RU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колледж»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КГБПОУ «Красноярский педагогический колледж № 2»</a:t>
                      </a:r>
                      <a:endParaRPr lang="ru-RU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318" marR="543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Образовательные организации – работодатели опорного города Ачинска и города </a:t>
                      </a:r>
                      <a:r>
                        <a:rPr lang="ru-RU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Назарово (33</a:t>
                      </a:r>
                      <a:r>
                        <a:rPr lang="ru-RU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Образовательные </a:t>
                      </a:r>
                      <a:r>
                        <a:rPr lang="ru-RU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организации – работодатели </a:t>
                      </a:r>
                      <a:r>
                        <a:rPr lang="ru-RU" sz="2200" spc="-3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городов Красноярска </a:t>
                      </a:r>
                      <a:r>
                        <a:rPr lang="ru-RU" sz="22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Сосновоборска (6 </a:t>
                      </a:r>
                      <a:r>
                        <a:rPr lang="ru-RU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51130" algn="l"/>
                          <a:tab pos="2018030" algn="ctr"/>
                          <a:tab pos="2759075" algn="l"/>
                          <a:tab pos="5909310" algn="r"/>
                        </a:tabLst>
                      </a:pPr>
                      <a:endParaRPr lang="ru-RU" sz="2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51130" algn="l"/>
                          <a:tab pos="2018030" algn="ctr"/>
                          <a:tab pos="2759075" algn="l"/>
                          <a:tab pos="5909310" algn="r"/>
                        </a:tabLst>
                      </a:pPr>
                      <a:r>
                        <a:rPr lang="ru-RU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</a:t>
                      </a:r>
                      <a:r>
                        <a:rPr lang="ru-RU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образовательные организации </a:t>
                      </a:r>
                      <a:r>
                        <a:rPr lang="ru-RU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(3) - </a:t>
                      </a:r>
                      <a:endParaRPr lang="ru-RU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1130" algn="l"/>
                          <a:tab pos="2018030" algn="ctr"/>
                          <a:tab pos="2759075" algn="l"/>
                          <a:tab pos="5909310" algn="r"/>
                        </a:tabLst>
                        <a:defRPr/>
                      </a:pPr>
                      <a:r>
                        <a:rPr lang="ru-RU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КГПУ им. В.П. Астафьева, ЛПИ-филиал </a:t>
                      </a:r>
                      <a:r>
                        <a:rPr lang="ru-RU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ФГАОУВО «Сибирский федеральный университет», </a:t>
                      </a:r>
                      <a:r>
                        <a:rPr lang="ru-RU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КГАУДПО «Красноярский краевой институт развития образования»</a:t>
                      </a:r>
                      <a:endParaRPr lang="ru-RU" sz="2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4318" marR="543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3240"/>
            <a:ext cx="12192000" cy="374934"/>
          </a:xfrm>
          <a:prstGeom prst="rect">
            <a:avLst/>
          </a:pr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086" y="-162331"/>
            <a:ext cx="4547117" cy="3591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529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>
            <p:custDataLst>
              <p:tags r:id="rId1"/>
            </p:custDataLst>
          </p:nvPr>
        </p:nvSpPr>
        <p:spPr>
          <a:xfrm>
            <a:off x="384175" y="1925955"/>
            <a:ext cx="2838450" cy="11785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Конструирование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Сотрудник\Downloads\cover-nejronnie-seti-prostymi-slovami-2048x1152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569" y="4773295"/>
            <a:ext cx="1312545" cy="738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Сотрудник\Desktop\111\1.gif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972" y="3124004"/>
            <a:ext cx="662699" cy="66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>
            <p:custDataLst>
              <p:tags r:id="rId2"/>
            </p:custDataLst>
          </p:nvPr>
        </p:nvSpPr>
        <p:spPr>
          <a:xfrm>
            <a:off x="4615815" y="1925955"/>
            <a:ext cx="2838450" cy="11785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Робототехника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>
            <p:custDataLst>
              <p:tags r:id="rId3"/>
            </p:custDataLst>
          </p:nvPr>
        </p:nvSpPr>
        <p:spPr>
          <a:xfrm>
            <a:off x="8858885" y="1925955"/>
            <a:ext cx="2838450" cy="11785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3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D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моделирование</a:t>
            </a:r>
          </a:p>
          <a:p>
            <a:pPr algn="ctr"/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</p:txBody>
      </p:sp>
      <p:sp>
        <p:nvSpPr>
          <p:cNvPr id="8" name="Стрелка вниз 7"/>
          <p:cNvSpPr/>
          <p:nvPr>
            <p:custDataLst>
              <p:tags r:id="rId4"/>
            </p:custDataLst>
          </p:nvPr>
        </p:nvSpPr>
        <p:spPr>
          <a:xfrm>
            <a:off x="10041276" y="1072870"/>
            <a:ext cx="286885" cy="736880"/>
          </a:xfrm>
          <a:prstGeom prst="downArrow">
            <a:avLst/>
          </a:prstGeom>
          <a:solidFill>
            <a:srgbClr val="1B328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ru-RU"/>
          </a:p>
        </p:txBody>
      </p:sp>
      <p:pic>
        <p:nvPicPr>
          <p:cNvPr id="10" name="Изображение 9"/>
          <p:cNvPicPr/>
          <p:nvPr/>
        </p:nvPicPr>
        <p:blipFill>
          <a:blip r:embed="rId14"/>
          <a:stretch>
            <a:fillRect/>
          </a:stretch>
        </p:blipFill>
        <p:spPr>
          <a:xfrm>
            <a:off x="7751762" y="4935537"/>
            <a:ext cx="692150" cy="725805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>
            <p:custDataLst>
              <p:tags r:id="rId5"/>
            </p:custDataLst>
          </p:nvPr>
        </p:nvSpPr>
        <p:spPr>
          <a:xfrm>
            <a:off x="2296795" y="3579495"/>
            <a:ext cx="2838450" cy="11785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Цифровизация</a:t>
            </a:r>
            <a:endParaRPr lang="ru-RU" sz="24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>
            <p:custDataLst>
              <p:tags r:id="rId6"/>
            </p:custDataLst>
          </p:nvPr>
        </p:nvSpPr>
        <p:spPr>
          <a:xfrm>
            <a:off x="6729095" y="3603625"/>
            <a:ext cx="2838450" cy="11785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Проектирование</a:t>
            </a:r>
          </a:p>
        </p:txBody>
      </p:sp>
      <p:sp>
        <p:nvSpPr>
          <p:cNvPr id="15" name="Стрелка вниз 14"/>
          <p:cNvSpPr/>
          <p:nvPr>
            <p:custDataLst>
              <p:tags r:id="rId7"/>
            </p:custDataLst>
          </p:nvPr>
        </p:nvSpPr>
        <p:spPr>
          <a:xfrm>
            <a:off x="7884160" y="1073149"/>
            <a:ext cx="332105" cy="2337435"/>
          </a:xfrm>
          <a:prstGeom prst="downArrow">
            <a:avLst/>
          </a:prstGeom>
          <a:solidFill>
            <a:srgbClr val="1B328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ru-RU"/>
          </a:p>
        </p:txBody>
      </p:sp>
      <p:pic>
        <p:nvPicPr>
          <p:cNvPr id="18" name="Изображение 17"/>
          <p:cNvPicPr/>
          <p:nvPr/>
        </p:nvPicPr>
        <p:blipFill>
          <a:blip r:embed="rId15"/>
          <a:stretch>
            <a:fillRect/>
          </a:stretch>
        </p:blipFill>
        <p:spPr>
          <a:xfrm>
            <a:off x="9771968" y="3012440"/>
            <a:ext cx="920750" cy="891540"/>
          </a:xfrm>
          <a:prstGeom prst="rect">
            <a:avLst/>
          </a:prstGeom>
        </p:spPr>
      </p:pic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4" descr="Picture background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985" y="2979213"/>
            <a:ext cx="919501" cy="919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трелка вниз 18"/>
          <p:cNvSpPr/>
          <p:nvPr>
            <p:custDataLst>
              <p:tags r:id="rId8"/>
            </p:custDataLst>
          </p:nvPr>
        </p:nvSpPr>
        <p:spPr>
          <a:xfrm>
            <a:off x="1648501" y="1072870"/>
            <a:ext cx="286885" cy="736880"/>
          </a:xfrm>
          <a:prstGeom prst="downArrow">
            <a:avLst/>
          </a:prstGeom>
          <a:solidFill>
            <a:srgbClr val="1B328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ru-RU"/>
          </a:p>
        </p:txBody>
      </p:sp>
      <p:sp>
        <p:nvSpPr>
          <p:cNvPr id="21" name="object 3"/>
          <p:cNvSpPr txBox="1"/>
          <p:nvPr/>
        </p:nvSpPr>
        <p:spPr>
          <a:xfrm>
            <a:off x="-24110" y="635"/>
            <a:ext cx="12216110" cy="1072515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Усиление технологической подготовки</a:t>
            </a:r>
          </a:p>
          <a:p>
            <a:pPr algn="ctr"/>
            <a:r>
              <a:rPr lang="en-US" altLang="ru-RU" sz="36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 </a:t>
            </a:r>
            <a:r>
              <a:rPr lang="ru-RU" altLang="ru-RU" sz="36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будущих педагогов</a:t>
            </a:r>
          </a:p>
        </p:txBody>
      </p:sp>
      <p:sp>
        <p:nvSpPr>
          <p:cNvPr id="22" name="Стрелка вниз 21"/>
          <p:cNvSpPr/>
          <p:nvPr>
            <p:custDataLst>
              <p:tags r:id="rId9"/>
            </p:custDataLst>
          </p:nvPr>
        </p:nvSpPr>
        <p:spPr>
          <a:xfrm>
            <a:off x="5766963" y="1075905"/>
            <a:ext cx="286885" cy="737501"/>
          </a:xfrm>
          <a:prstGeom prst="downArrow">
            <a:avLst/>
          </a:prstGeom>
          <a:solidFill>
            <a:srgbClr val="1B328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ru-RU"/>
          </a:p>
        </p:txBody>
      </p:sp>
      <p:sp>
        <p:nvSpPr>
          <p:cNvPr id="24" name="Стрелка вниз 23"/>
          <p:cNvSpPr/>
          <p:nvPr>
            <p:custDataLst>
              <p:tags r:id="rId10"/>
            </p:custDataLst>
          </p:nvPr>
        </p:nvSpPr>
        <p:spPr>
          <a:xfrm>
            <a:off x="3518555" y="1073785"/>
            <a:ext cx="332105" cy="2336800"/>
          </a:xfrm>
          <a:prstGeom prst="downArrow">
            <a:avLst/>
          </a:prstGeom>
          <a:solidFill>
            <a:srgbClr val="1B328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89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6" t="19782" r="21071" b="7837"/>
          <a:stretch/>
        </p:blipFill>
        <p:spPr bwMode="auto">
          <a:xfrm>
            <a:off x="20646" y="1"/>
            <a:ext cx="1210207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22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10.253\учебные и методические материалы\Куликова Т.А\0_ПРОФЕССИОНАЛИТЕТ\ФОТО АУДИТОРИЙ\Легоконструирование и робототехника 1\IMG_615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62" b="-5913"/>
          <a:stretch/>
        </p:blipFill>
        <p:spPr bwMode="auto">
          <a:xfrm>
            <a:off x="930487" y="1037230"/>
            <a:ext cx="10310706" cy="618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3"/>
          <p:cNvSpPr txBox="1"/>
          <p:nvPr/>
        </p:nvSpPr>
        <p:spPr>
          <a:xfrm>
            <a:off x="-15875" y="-8890"/>
            <a:ext cx="12203430" cy="1046120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ОБРАЗОВАТЕЛЬНАЯ ПЛОЩАДКА </a:t>
            </a:r>
          </a:p>
          <a:p>
            <a:pPr algn="ctr"/>
            <a:r>
              <a:rPr lang="ru-RU" alt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«ЛЕГОКОНСТРУИРОВАНИЕ И РОБОТОТЕХНИКА»</a:t>
            </a:r>
            <a:endParaRPr lang="ru-RU" altLang="ru-RU" sz="3600" dirty="0">
              <a:solidFill>
                <a:schemeClr val="bg1"/>
              </a:solidFill>
              <a:latin typeface="Phenomena Bold" pitchFamily="2" charset="0"/>
              <a:ea typeface="Blogger Sans" panose="02000506030000020004" pitchFamily="50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23113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Сотрудник\Downloads\file.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3"/>
          <a:stretch/>
        </p:blipFill>
        <p:spPr bwMode="auto">
          <a:xfrm>
            <a:off x="996288" y="1037230"/>
            <a:ext cx="10194876" cy="582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3"/>
          <p:cNvSpPr txBox="1"/>
          <p:nvPr/>
        </p:nvSpPr>
        <p:spPr>
          <a:xfrm>
            <a:off x="-15875" y="635"/>
            <a:ext cx="12203430" cy="1036595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ОБРАЗОВАТЕЛЬНАЯ ПЛОЩАДКА </a:t>
            </a:r>
          </a:p>
          <a:p>
            <a:pPr algn="ctr"/>
            <a:r>
              <a:rPr lang="ru-RU" alt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«ЛЕГОКОНСТРУИРОВАНИЕ И РОБОТОТЕХНИКА»</a:t>
            </a:r>
            <a:endParaRPr lang="ru-RU" altLang="ru-RU" sz="3600" dirty="0">
              <a:solidFill>
                <a:schemeClr val="bg1"/>
              </a:solidFill>
              <a:latin typeface="Phenomena Bold" pitchFamily="2" charset="0"/>
              <a:ea typeface="Blogger Sans" panose="02000506030000020004" pitchFamily="50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51529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-15875" y="635"/>
            <a:ext cx="12203430" cy="1022947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ОБРАЗОВАТЕЛЬНАЯ ПЛОЩАДКА </a:t>
            </a:r>
          </a:p>
          <a:p>
            <a:pPr algn="ctr"/>
            <a:r>
              <a:rPr lang="ru-RU" alt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«ЛЕГОКОНСТРУИРОВАНИЕ И РОБОТОТЕХНИКА»</a:t>
            </a:r>
            <a:endParaRPr lang="ru-RU" altLang="ru-RU" sz="3600" dirty="0">
              <a:solidFill>
                <a:schemeClr val="bg1"/>
              </a:solidFill>
              <a:latin typeface="Phenomena Bold" pitchFamily="2" charset="0"/>
              <a:ea typeface="Blogger Sans" panose="02000506030000020004" pitchFamily="50" charset="0"/>
              <a:sym typeface="+mn-ea"/>
            </a:endParaRPr>
          </a:p>
        </p:txBody>
      </p:sp>
      <p:pic>
        <p:nvPicPr>
          <p:cNvPr id="11266" name="Picture 2" descr="\\Server\учебные и методические материалы\Захарова В.А\Фото для Презентации\307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708" y="1023582"/>
            <a:ext cx="9077549" cy="583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720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-15875" y="635"/>
            <a:ext cx="12203430" cy="1022947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ОБРАЗОВАТЕЛЬНАЯ ПЛОЩАДКА </a:t>
            </a:r>
          </a:p>
          <a:p>
            <a:pPr algn="ctr"/>
            <a:r>
              <a:rPr lang="ru-RU" alt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«ЛЕГОКОНСТРУИРОВАНИЕ И РОБОТОТЕХНИКА»</a:t>
            </a:r>
            <a:endParaRPr lang="ru-RU" altLang="ru-RU" sz="3600" dirty="0">
              <a:solidFill>
                <a:schemeClr val="bg1"/>
              </a:solidFill>
              <a:latin typeface="Phenomena Bold" pitchFamily="2" charset="0"/>
              <a:ea typeface="Blogger Sans" panose="02000506030000020004" pitchFamily="50" charset="0"/>
              <a:sym typeface="+mn-ea"/>
            </a:endParaRPr>
          </a:p>
        </p:txBody>
      </p:sp>
      <p:pic>
        <p:nvPicPr>
          <p:cNvPr id="13314" name="Picture 2" descr="\\Server\учебные и методические материалы\Захарова В.А\Фото для Презентации\203_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054" y="1023582"/>
            <a:ext cx="9692640" cy="583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895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\\Server\учебные и методические материалы\Захарова В.А\Фото для Презентации\203_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105" y="968991"/>
            <a:ext cx="9192127" cy="588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3"/>
          <p:cNvSpPr txBox="1"/>
          <p:nvPr/>
        </p:nvSpPr>
        <p:spPr>
          <a:xfrm>
            <a:off x="-15875" y="635"/>
            <a:ext cx="12203430" cy="1098822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ОБРАЗОВАТЕЛЬНАЯ ПЛОЩАДКА </a:t>
            </a:r>
          </a:p>
          <a:p>
            <a:pPr algn="ctr"/>
            <a:r>
              <a:rPr lang="ru-RU" alt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«ЛЕГОКОНСТРУИРОВАНИЕ И РОБОТОТЕХНИКА»</a:t>
            </a:r>
            <a:endParaRPr lang="ru-RU" altLang="ru-RU" sz="3600" dirty="0">
              <a:solidFill>
                <a:schemeClr val="bg1"/>
              </a:solidFill>
              <a:latin typeface="Phenomena Bold" pitchFamily="2" charset="0"/>
              <a:ea typeface="Blogger Sans" panose="02000506030000020004" pitchFamily="50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064560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192.168.10.253\учебные и методические материалы\Куликова Т.А\0_ПРОФЕССИОНАЛИТЕТ\ФОТО АУДИТОРИЙ\Цифровизация и нейросети1\IMG_619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13" r="14039"/>
          <a:stretch/>
        </p:blipFill>
        <p:spPr bwMode="auto">
          <a:xfrm>
            <a:off x="1297826" y="1066800"/>
            <a:ext cx="9968509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3"/>
          <p:cNvSpPr txBox="1"/>
          <p:nvPr/>
        </p:nvSpPr>
        <p:spPr>
          <a:xfrm>
            <a:off x="-11430" y="0"/>
            <a:ext cx="12203430" cy="1066800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ОБРАЗОВАТЕЛЬНАЯ ПЛОЩАДКА </a:t>
            </a:r>
          </a:p>
          <a:p>
            <a:pPr algn="ctr"/>
            <a:r>
              <a:rPr lang="ru-RU" altLang="ru-RU" sz="32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«ЦИФРОВИЗАЦИЯ И НЕЙРОСЕТИ»</a:t>
            </a:r>
            <a:endParaRPr lang="ru-RU" altLang="ru-RU" sz="3200" dirty="0">
              <a:solidFill>
                <a:schemeClr val="bg1"/>
              </a:solidFill>
              <a:latin typeface="Phenomena Bold" pitchFamily="2" charset="0"/>
              <a:ea typeface="Blogger Sans" panose="02000506030000020004" pitchFamily="50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62321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192.168.10.253\учебные и методические материалы\Куликова Т.А\0_ПРОФЕССИОНАЛИТЕТ\ФОТО АУДИТОРИЙ\Цифровизация и нейросети2\IMG_618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8" t="31308"/>
          <a:stretch/>
        </p:blipFill>
        <p:spPr bwMode="auto">
          <a:xfrm>
            <a:off x="781049" y="914401"/>
            <a:ext cx="10540804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3"/>
          <p:cNvSpPr txBox="1"/>
          <p:nvPr/>
        </p:nvSpPr>
        <p:spPr>
          <a:xfrm>
            <a:off x="0" y="635"/>
            <a:ext cx="12203430" cy="1044394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ОБРАЗОВАТЕЛЬНАЯ</a:t>
            </a:r>
            <a:r>
              <a:rPr 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 </a:t>
            </a:r>
            <a:r>
              <a:rPr lang="ru-RU" sz="32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ПЛОЩАДКА </a:t>
            </a:r>
          </a:p>
          <a:p>
            <a:pPr algn="ctr"/>
            <a:r>
              <a:rPr lang="ru-RU" altLang="ru-RU" sz="32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«</a:t>
            </a:r>
            <a:r>
              <a:rPr lang="en-US" altLang="ru-RU" sz="32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3D - </a:t>
            </a:r>
            <a:r>
              <a:rPr lang="ru-RU" altLang="ru-RU" sz="32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МОДЕЛИРОВАНИЕ»</a:t>
            </a:r>
          </a:p>
        </p:txBody>
      </p:sp>
    </p:spTree>
    <p:extLst>
      <p:ext uri="{BB962C8B-B14F-4D97-AF65-F5344CB8AC3E}">
        <p14:creationId xmlns:p14="http://schemas.microsoft.com/office/powerpoint/2010/main" val="271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/>
          <p:nvPr/>
        </p:nvSpPr>
        <p:spPr>
          <a:xfrm>
            <a:off x="-15875" y="635"/>
            <a:ext cx="12203430" cy="1104834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ОБРАЗОВАТЕЛЬНАЯ</a:t>
            </a:r>
            <a:r>
              <a:rPr lang="ru-RU" sz="40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 </a:t>
            </a:r>
            <a:r>
              <a:rPr lang="ru-RU" sz="36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ПЛОЩАДКА </a:t>
            </a:r>
          </a:p>
          <a:p>
            <a:pPr algn="ctr"/>
            <a:r>
              <a:rPr lang="ru-RU" altLang="ru-RU" sz="36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«</a:t>
            </a:r>
            <a:r>
              <a:rPr lang="en-US" altLang="ru-RU" sz="36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3D - </a:t>
            </a:r>
            <a:r>
              <a:rPr lang="ru-RU" altLang="ru-RU" sz="36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МОДЕЛИРОВАНИЕ»</a:t>
            </a:r>
          </a:p>
        </p:txBody>
      </p:sp>
      <p:pic>
        <p:nvPicPr>
          <p:cNvPr id="15362" name="Picture 2" descr="\\Server\учебные и методические материалы\Захарова В.А\Фото для Презентации\21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85" y="1201003"/>
            <a:ext cx="10306050" cy="545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21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/>
          <p:nvPr/>
        </p:nvSpPr>
        <p:spPr>
          <a:xfrm>
            <a:off x="-15875" y="635"/>
            <a:ext cx="12203430" cy="1447165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ОБРАЗОВАТЕЛЬНАЯ ПЛОЩАДКА </a:t>
            </a:r>
          </a:p>
          <a:p>
            <a:pPr algn="ctr"/>
            <a:r>
              <a:rPr lang="ru-RU" altLang="ru-RU" sz="36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«ИССЛЕДОВАТЕЛЬСКАЯ ДЕЯТЕЛЬНОСТЬ И ПРОЕКТНЫЕ ТЕХНОЛОГИИ»</a:t>
            </a:r>
            <a:endParaRPr lang="ru-RU" altLang="ru-RU" sz="3600" dirty="0">
              <a:solidFill>
                <a:schemeClr val="bg1"/>
              </a:solidFill>
              <a:latin typeface="Phenomena Bold" pitchFamily="2" charset="0"/>
              <a:ea typeface="Blogger Sans" panose="02000506030000020004" pitchFamily="50" charset="0"/>
              <a:sym typeface="+mn-ea"/>
            </a:endParaRPr>
          </a:p>
        </p:txBody>
      </p:sp>
      <p:pic>
        <p:nvPicPr>
          <p:cNvPr id="12290" name="Picture 2" descr="\\Server\учебные и методические материалы\Захарова В.А\Фото для Презентации\30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35" y="1447800"/>
            <a:ext cx="5449981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\\Server\учебные и методические материалы\Захарова В.А\Фото для Презентации\307_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431" y="1447800"/>
            <a:ext cx="5719165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56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>
            <p:custDataLst>
              <p:tags r:id="rId1"/>
            </p:custDataLst>
          </p:nvPr>
        </p:nvSpPr>
        <p:spPr>
          <a:xfrm>
            <a:off x="384174" y="1430655"/>
            <a:ext cx="11299825" cy="11785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dirty="0">
                <a:solidFill>
                  <a:schemeClr val="tx1"/>
                </a:solidFill>
                <a:latin typeface="Phenomena Bold" pitchFamily="2" charset="0"/>
                <a:ea typeface="Blogger Sans" panose="02000506030000020004" pitchFamily="50" charset="0"/>
              </a:rPr>
              <a:t>Учитель математики</a:t>
            </a:r>
          </a:p>
        </p:txBody>
      </p:sp>
      <p:sp>
        <p:nvSpPr>
          <p:cNvPr id="6" name="Стрелка вниз 5"/>
          <p:cNvSpPr/>
          <p:nvPr>
            <p:custDataLst>
              <p:tags r:id="rId2"/>
            </p:custDataLst>
          </p:nvPr>
        </p:nvSpPr>
        <p:spPr>
          <a:xfrm>
            <a:off x="5580743" y="914400"/>
            <a:ext cx="906686" cy="516255"/>
          </a:xfrm>
          <a:prstGeom prst="downArrow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endParaRPr lang="ru-RU" sz="32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490890" y="16082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247" y="1523197"/>
            <a:ext cx="993475" cy="993475"/>
          </a:xfrm>
          <a:prstGeom prst="rect">
            <a:avLst/>
          </a:prstGeom>
        </p:spPr>
      </p:pic>
      <p:sp>
        <p:nvSpPr>
          <p:cNvPr id="28" name="TextBox 1"/>
          <p:cNvSpPr txBox="1"/>
          <p:nvPr/>
        </p:nvSpPr>
        <p:spPr>
          <a:xfrm>
            <a:off x="-15875" y="2826127"/>
            <a:ext cx="800053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buClr>
                <a:prstClr val="black"/>
              </a:buClr>
              <a:buFont typeface="Wingdings" panose="05000000000000000000" charset="0"/>
              <a:buChar char="ü"/>
              <a:defRPr/>
            </a:pPr>
            <a:r>
              <a:rPr lang="ru-RU" sz="2400" b="1" dirty="0">
                <a:solidFill>
                  <a:schemeClr val="tx1"/>
                </a:solidFill>
                <a:latin typeface="Phenomena Bold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Phenomena Bold"/>
                <a:cs typeface="Times New Roman" panose="02020603050405020304" pitchFamily="18" charset="0"/>
              </a:rPr>
              <a:t> Соглашение </a:t>
            </a:r>
            <a:r>
              <a:rPr lang="ru-RU" sz="2400" b="1" dirty="0">
                <a:solidFill>
                  <a:schemeClr val="tx1"/>
                </a:solidFill>
                <a:latin typeface="Phenomena Bold"/>
                <a:cs typeface="Times New Roman" panose="02020603050405020304" pitchFamily="18" charset="0"/>
              </a:rPr>
              <a:t>о взаимодействии по обеспечению педагогическими кадрами муниципальных образовательных </a:t>
            </a:r>
            <a:r>
              <a:rPr lang="ru-RU" sz="2400" b="1" dirty="0" smtClean="0">
                <a:solidFill>
                  <a:schemeClr val="tx1"/>
                </a:solidFill>
                <a:latin typeface="Phenomena Bold"/>
                <a:cs typeface="Times New Roman" panose="02020603050405020304" pitchFamily="18" charset="0"/>
              </a:rPr>
              <a:t>организаций </a:t>
            </a:r>
            <a:endParaRPr lang="ru-RU" sz="2400" b="1" dirty="0">
              <a:solidFill>
                <a:schemeClr val="tx1"/>
              </a:solidFill>
              <a:latin typeface="Phenomena Bold"/>
              <a:cs typeface="Times New Roman" panose="02020603050405020304" pitchFamily="18" charset="0"/>
            </a:endParaRPr>
          </a:p>
          <a:p>
            <a:pPr marL="0" marR="0" lvl="1" indent="0" algn="l" defTabSz="914400" rtl="0" fontAlgn="base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charset="0"/>
              <a:buNone/>
              <a:defRPr/>
            </a:pPr>
            <a:r>
              <a:rPr lang="ru-RU" sz="2400" b="1" dirty="0">
                <a:solidFill>
                  <a:schemeClr val="tx1"/>
                </a:solidFill>
                <a:latin typeface="Phenomena Bold"/>
                <a:cs typeface="Times New Roman" panose="02020603050405020304" pitchFamily="18" charset="0"/>
              </a:rPr>
              <a:t>г. Ачинска  </a:t>
            </a:r>
          </a:p>
          <a:p>
            <a:pPr marL="0" marR="0" lvl="1" indent="0" algn="l" defTabSz="914400" rtl="0" fontAlgn="base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charset="0"/>
              <a:buNone/>
              <a:defRPr/>
            </a:pPr>
            <a:endParaRPr lang="ru-RU" sz="2400" b="1" dirty="0">
              <a:solidFill>
                <a:schemeClr val="tx1"/>
              </a:solidFill>
              <a:latin typeface="Phenomena Bold"/>
              <a:cs typeface="Times New Roman" panose="02020603050405020304" pitchFamily="18" charset="0"/>
            </a:endParaRPr>
          </a:p>
          <a:p>
            <a:pPr marL="0" marR="0" lvl="1" indent="0" algn="l" defTabSz="914400" rtl="0" fontAlgn="base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charset="0"/>
              <a:buChar char="ü"/>
              <a:defRPr/>
            </a:pPr>
            <a:r>
              <a:rPr lang="ru-RU" sz="2400" b="1" dirty="0">
                <a:solidFill>
                  <a:schemeClr val="tx1"/>
                </a:solidFill>
                <a:latin typeface="Phenomena Bold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Phenomena Bold"/>
                <a:cs typeface="Times New Roman" panose="02020603050405020304" pitchFamily="18" charset="0"/>
              </a:rPr>
              <a:t> Соглашение </a:t>
            </a:r>
            <a:r>
              <a:rPr lang="ru-RU" sz="2400" b="1" dirty="0">
                <a:solidFill>
                  <a:schemeClr val="tx1"/>
                </a:solidFill>
                <a:latin typeface="Phenomena Bold"/>
                <a:cs typeface="Times New Roman" panose="02020603050405020304" pitchFamily="18" charset="0"/>
              </a:rPr>
              <a:t>о взаимодействии по</a:t>
            </a:r>
            <a:r>
              <a:rPr lang="en-US" altLang="ru-RU" sz="2400" b="1" dirty="0">
                <a:solidFill>
                  <a:schemeClr val="tx1"/>
                </a:solidFill>
                <a:latin typeface="Phenomena Bold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Phenomena Bold"/>
                <a:cs typeface="Times New Roman" panose="02020603050405020304" pitchFamily="18" charset="0"/>
              </a:rPr>
              <a:t>подготовке педагогических кадров на уровне среднего профессионального образования и уровне высшего образования в форме гибридного обучения  </a:t>
            </a:r>
          </a:p>
          <a:p>
            <a:pPr algn="l"/>
            <a:endParaRPr lang="ru-RU" sz="1600" dirty="0">
              <a:solidFill>
                <a:schemeClr val="tx1"/>
              </a:solidFill>
              <a:latin typeface="Phenomena Bold"/>
              <a:cs typeface="Times New Roman" panose="02020603050405020304" pitchFamily="18" charset="0"/>
            </a:endParaRPr>
          </a:p>
        </p:txBody>
      </p:sp>
      <p:pic>
        <p:nvPicPr>
          <p:cNvPr id="30" name="Изображение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20000">
            <a:off x="9523090" y="3455377"/>
            <a:ext cx="2185190" cy="3210540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  <p:pic>
        <p:nvPicPr>
          <p:cNvPr id="29" name="Изображение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400000">
            <a:off x="7812706" y="3258867"/>
            <a:ext cx="2246415" cy="3314930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sp>
        <p:nvSpPr>
          <p:cNvPr id="11" name="object 3"/>
          <p:cNvSpPr txBox="1"/>
          <p:nvPr/>
        </p:nvSpPr>
        <p:spPr>
          <a:xfrm>
            <a:off x="-15875" y="635"/>
            <a:ext cx="12203430" cy="913765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Кадровая проблема региона</a:t>
            </a:r>
            <a:endParaRPr lang="ru-RU" altLang="ru-RU" sz="3600" dirty="0">
              <a:solidFill>
                <a:schemeClr val="bg1"/>
              </a:solidFill>
              <a:latin typeface="Phenomena Bold" pitchFamily="2" charset="0"/>
              <a:ea typeface="Blogger Sans" panose="02000506030000020004" pitchFamily="50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250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Стрелка вниз 44"/>
          <p:cNvSpPr/>
          <p:nvPr/>
        </p:nvSpPr>
        <p:spPr>
          <a:xfrm>
            <a:off x="2212688" y="5313295"/>
            <a:ext cx="750519" cy="441809"/>
          </a:xfrm>
          <a:prstGeom prst="downArrow">
            <a:avLst/>
          </a:prstGeom>
          <a:solidFill>
            <a:srgbClr val="1B3281"/>
          </a:solidFill>
          <a:ln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>
            <a:off x="9097537" y="5314990"/>
            <a:ext cx="750519" cy="441809"/>
          </a:xfrm>
          <a:prstGeom prst="downArrow">
            <a:avLst/>
          </a:prstGeom>
          <a:solidFill>
            <a:srgbClr val="1B3281"/>
          </a:solidFill>
          <a:ln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ru-RU"/>
          </a:p>
        </p:txBody>
      </p:sp>
      <p:sp>
        <p:nvSpPr>
          <p:cNvPr id="41" name="Стрелка вниз 40"/>
          <p:cNvSpPr/>
          <p:nvPr/>
        </p:nvSpPr>
        <p:spPr>
          <a:xfrm>
            <a:off x="2212688" y="2010906"/>
            <a:ext cx="750519" cy="441809"/>
          </a:xfrm>
          <a:prstGeom prst="downArrow">
            <a:avLst/>
          </a:prstGeom>
          <a:solidFill>
            <a:srgbClr val="1B3281"/>
          </a:solidFill>
          <a:ln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9097537" y="2012601"/>
            <a:ext cx="750519" cy="441809"/>
          </a:xfrm>
          <a:prstGeom prst="downArrow">
            <a:avLst/>
          </a:prstGeom>
          <a:solidFill>
            <a:srgbClr val="1B3281"/>
          </a:solidFill>
          <a:ln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3495" y="5776684"/>
            <a:ext cx="12050385" cy="1079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ru-RU" smtClean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В основе </a:t>
            </a:r>
            <a:r>
              <a:rPr lang="ru-RU" smtClean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сопряжения учебных планов: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 - Дидактические единицы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Количество часов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Форма промежуточной аттестации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31715" y="2464666"/>
            <a:ext cx="5282166" cy="3288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Объем программы </a:t>
            </a:r>
            <a:r>
              <a:rPr lang="ru-RU" dirty="0" err="1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бакалавриата</a:t>
            </a:r>
            <a:r>
              <a:rPr lang="ru-RU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: 8640ч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3499" y="2464666"/>
            <a:ext cx="5296785" cy="3288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Объем образовательной программы: 4464ч</a:t>
            </a:r>
          </a:p>
        </p:txBody>
      </p:sp>
      <p:sp>
        <p:nvSpPr>
          <p:cNvPr id="24" name="Скругленный прямоугольник 23"/>
          <p:cNvSpPr/>
          <p:nvPr>
            <p:custDataLst>
              <p:tags r:id="rId1"/>
            </p:custDataLst>
          </p:nvPr>
        </p:nvSpPr>
        <p:spPr>
          <a:xfrm>
            <a:off x="63499" y="965682"/>
            <a:ext cx="5296785" cy="11576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Учитель начальных классов (</a:t>
            </a:r>
            <a:r>
              <a:rPr lang="ru-RU" sz="2400" b="1" dirty="0" err="1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Ачинский</a:t>
            </a:r>
            <a:r>
              <a:rPr lang="ru-RU" sz="2400" b="1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 педагогический колледж)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60284" y="1031616"/>
            <a:ext cx="14714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Phenomena Bold"/>
                <a:cs typeface="Arial" pitchFamily="34" charset="0"/>
              </a:rPr>
              <a:t>Сопряжение учебных планов </a:t>
            </a:r>
            <a:endParaRPr lang="ru-RU" sz="1600" b="1" dirty="0" smtClean="0">
              <a:solidFill>
                <a:srgbClr val="C00000"/>
              </a:solidFill>
              <a:latin typeface="Phenomena Bold"/>
              <a:cs typeface="Arial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Phenomena Bold"/>
                <a:cs typeface="Arial" pitchFamily="34" charset="0"/>
              </a:rPr>
              <a:t>СПО </a:t>
            </a:r>
            <a:r>
              <a:rPr lang="ru-RU" sz="1600" b="1" dirty="0">
                <a:solidFill>
                  <a:srgbClr val="C00000"/>
                </a:solidFill>
                <a:latin typeface="Phenomena Bold"/>
                <a:cs typeface="Arial" pitchFamily="34" charset="0"/>
              </a:rPr>
              <a:t>и ВПО</a:t>
            </a:r>
          </a:p>
        </p:txBody>
      </p:sp>
      <p:sp>
        <p:nvSpPr>
          <p:cNvPr id="12" name="Скругленный прямоугольник 11"/>
          <p:cNvSpPr/>
          <p:nvPr>
            <p:custDataLst>
              <p:tags r:id="rId2"/>
            </p:custDataLst>
          </p:nvPr>
        </p:nvSpPr>
        <p:spPr>
          <a:xfrm>
            <a:off x="6831715" y="965682"/>
            <a:ext cx="5282168" cy="11442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Учитель математики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(КГПУ им. </a:t>
            </a:r>
            <a:r>
              <a:rPr lang="ru-RU" sz="2400" b="1" dirty="0" err="1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В.П.Астафьева</a:t>
            </a:r>
            <a:r>
              <a:rPr lang="ru-RU" sz="2400" b="1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3499" y="2792184"/>
            <a:ext cx="5296785" cy="3288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Срок обучения: 2 года 10 месяцев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831715" y="2792184"/>
            <a:ext cx="5282166" cy="3288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Срок обучения: 3 года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3499" y="3109013"/>
            <a:ext cx="5296785" cy="3288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Форма обучения: очная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831715" y="3109013"/>
            <a:ext cx="5282166" cy="3288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Форма обучения: заочная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3496" y="3437872"/>
            <a:ext cx="5296785" cy="6577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Договор о целевом обучении по образовательной программе СПО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3499" y="4095590"/>
            <a:ext cx="5296785" cy="3288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Трудоустройство в школы </a:t>
            </a:r>
            <a:r>
              <a:rPr lang="ru-RU" dirty="0" err="1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г.Ачинска</a:t>
            </a:r>
            <a:endParaRPr lang="ru-RU" dirty="0">
              <a:solidFill>
                <a:schemeClr val="tx1"/>
              </a:solidFill>
              <a:latin typeface="Phenomena Bold"/>
              <a:ea typeface="Calibri" panose="020F0502020204030204"/>
              <a:cs typeface="Times New Roman" panose="02020603050405020304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3499" y="4424449"/>
            <a:ext cx="5296785" cy="6577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FF0000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Социальные гарантии: ежемесячные выплаты 15 000 рублей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831715" y="3437872"/>
            <a:ext cx="5282166" cy="6577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Договор о целевом обучении  по образовательной программе ВО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3496" y="5082167"/>
            <a:ext cx="12050385" cy="3288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FF0000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Обучение с использованием гибридных технологий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6909834" y="4095588"/>
            <a:ext cx="5282166" cy="98657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FF0000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Вступительные испытания на основе внутреннего </a:t>
            </a:r>
            <a:r>
              <a:rPr lang="ru-RU" dirty="0" smtClean="0">
                <a:solidFill>
                  <a:srgbClr val="FF0000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тестирования </a:t>
            </a:r>
            <a:r>
              <a:rPr lang="ru-RU" dirty="0">
                <a:solidFill>
                  <a:srgbClr val="FF0000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КГПУ </a:t>
            </a:r>
            <a:r>
              <a:rPr lang="ru-RU" dirty="0" smtClean="0">
                <a:solidFill>
                  <a:srgbClr val="FF0000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им. </a:t>
            </a:r>
            <a:r>
              <a:rPr lang="ru-RU" dirty="0" err="1" smtClean="0">
                <a:solidFill>
                  <a:srgbClr val="FF0000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В.П.Астафьева</a:t>
            </a:r>
            <a:endParaRPr lang="ru-RU" dirty="0">
              <a:solidFill>
                <a:srgbClr val="FF0000"/>
              </a:solidFill>
              <a:latin typeface="Phenomena Bold"/>
              <a:ea typeface="Calibri" panose="020F0502020204030204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442393" y="2464666"/>
            <a:ext cx="1307214" cy="26175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ea typeface="Arial"/>
                <a:cs typeface="Arial" pitchFamily="34" charset="0"/>
              </a:rPr>
              <a:t>Зачтено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ea typeface="Arial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ea typeface="Arial"/>
                <a:cs typeface="Arial" pitchFamily="34" charset="0"/>
              </a:rPr>
              <a:t>2736 ч.</a:t>
            </a:r>
          </a:p>
        </p:txBody>
      </p:sp>
      <p:sp>
        <p:nvSpPr>
          <p:cNvPr id="30" name="object 3"/>
          <p:cNvSpPr txBox="1"/>
          <p:nvPr/>
        </p:nvSpPr>
        <p:spPr>
          <a:xfrm>
            <a:off x="-15875" y="0"/>
            <a:ext cx="12203430" cy="965682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</a:rPr>
              <a:t>ДВУХУРОВНЕВАЯ УСКОРЕННАЯ ПОДГОТОВКА УЧИТЕЛЕЙ </a:t>
            </a:r>
            <a:r>
              <a:rPr lang="ru-RU" sz="24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МАТЕМАТИКИ </a:t>
            </a:r>
            <a:r>
              <a:rPr lang="ru-RU" sz="24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</a:rPr>
              <a:t>(КОЛЛЕДЖ - ВУЗ) </a:t>
            </a:r>
            <a:endParaRPr lang="ru-RU" sz="2400" dirty="0" smtClean="0">
              <a:solidFill>
                <a:schemeClr val="bg1"/>
              </a:solidFill>
              <a:latin typeface="Phenomena Bold" pitchFamily="2" charset="0"/>
              <a:ea typeface="Blogger Sans" panose="02000506030000020004" pitchFamily="50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</a:rPr>
              <a:t>С </a:t>
            </a:r>
            <a:r>
              <a:rPr lang="ru-RU" sz="24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</a:rPr>
              <a:t>ИСПОЛЬЗОВАНИЕМ ГИБРИДНЫХ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14709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Стрелка вниз 36"/>
          <p:cNvSpPr/>
          <p:nvPr/>
        </p:nvSpPr>
        <p:spPr>
          <a:xfrm>
            <a:off x="9097539" y="5470354"/>
            <a:ext cx="750519" cy="441809"/>
          </a:xfrm>
          <a:prstGeom prst="downArrow">
            <a:avLst/>
          </a:prstGeom>
          <a:solidFill>
            <a:srgbClr val="1B3281"/>
          </a:solidFill>
          <a:ln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ru-RU"/>
          </a:p>
        </p:txBody>
      </p:sp>
      <p:sp>
        <p:nvSpPr>
          <p:cNvPr id="36" name="Стрелка вниз 35"/>
          <p:cNvSpPr/>
          <p:nvPr/>
        </p:nvSpPr>
        <p:spPr>
          <a:xfrm>
            <a:off x="2329322" y="5492892"/>
            <a:ext cx="750519" cy="441809"/>
          </a:xfrm>
          <a:prstGeom prst="downArrow">
            <a:avLst/>
          </a:prstGeom>
          <a:solidFill>
            <a:srgbClr val="1B3281"/>
          </a:solidFill>
          <a:ln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>
            <a:off x="9097537" y="2085171"/>
            <a:ext cx="750519" cy="441809"/>
          </a:xfrm>
          <a:prstGeom prst="downArrow">
            <a:avLst/>
          </a:prstGeom>
          <a:solidFill>
            <a:srgbClr val="1B3281"/>
          </a:solidFill>
          <a:ln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2212688" y="2085170"/>
            <a:ext cx="750519" cy="441809"/>
          </a:xfrm>
          <a:prstGeom prst="downArrow">
            <a:avLst/>
          </a:prstGeom>
          <a:solidFill>
            <a:srgbClr val="1B3281"/>
          </a:solidFill>
          <a:ln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31715" y="2551750"/>
            <a:ext cx="5282166" cy="6577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u="sng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Дисциплины по учебному плану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3499" y="2551750"/>
            <a:ext cx="5296785" cy="6577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u="sng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Вариативные дисциплины по учебному плану</a:t>
            </a:r>
          </a:p>
        </p:txBody>
      </p:sp>
      <p:sp>
        <p:nvSpPr>
          <p:cNvPr id="24" name="Скругленный прямоугольник 23"/>
          <p:cNvSpPr/>
          <p:nvPr>
            <p:custDataLst>
              <p:tags r:id="rId1"/>
            </p:custDataLst>
          </p:nvPr>
        </p:nvSpPr>
        <p:spPr>
          <a:xfrm>
            <a:off x="63499" y="994710"/>
            <a:ext cx="5296785" cy="11576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Учитель начальных классов (</a:t>
            </a:r>
            <a:r>
              <a:rPr lang="ru-RU" sz="2400" b="1" dirty="0" err="1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Ачинский</a:t>
            </a:r>
            <a:r>
              <a:rPr lang="ru-RU" sz="2400" b="1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 педагогический колледж)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60284" y="1075158"/>
            <a:ext cx="14714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Phenomena Bold"/>
                <a:cs typeface="Arial" pitchFamily="34" charset="0"/>
              </a:rPr>
              <a:t>Сопряжение учебных планов </a:t>
            </a:r>
            <a:endParaRPr lang="ru-RU" sz="1600" b="1" dirty="0" smtClean="0">
              <a:solidFill>
                <a:srgbClr val="C00000"/>
              </a:solidFill>
              <a:latin typeface="Phenomena Bold"/>
              <a:cs typeface="Arial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Phenomena Bold"/>
                <a:cs typeface="Arial" pitchFamily="34" charset="0"/>
              </a:rPr>
              <a:t>СПО </a:t>
            </a:r>
            <a:r>
              <a:rPr lang="ru-RU" sz="1600" b="1" dirty="0">
                <a:solidFill>
                  <a:srgbClr val="C00000"/>
                </a:solidFill>
                <a:latin typeface="Phenomena Bold"/>
                <a:cs typeface="Arial" pitchFamily="34" charset="0"/>
              </a:rPr>
              <a:t>и ВПО</a:t>
            </a:r>
          </a:p>
        </p:txBody>
      </p:sp>
      <p:sp>
        <p:nvSpPr>
          <p:cNvPr id="12" name="Скругленный прямоугольник 11"/>
          <p:cNvSpPr/>
          <p:nvPr>
            <p:custDataLst>
              <p:tags r:id="rId2"/>
            </p:custDataLst>
          </p:nvPr>
        </p:nvSpPr>
        <p:spPr>
          <a:xfrm>
            <a:off x="6831715" y="994710"/>
            <a:ext cx="5282168" cy="11442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Учитель математики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(КГПУ им. </a:t>
            </a:r>
            <a:r>
              <a:rPr lang="ru-RU" sz="2400" b="1" dirty="0" err="1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В.П.Астафьева</a:t>
            </a:r>
            <a:r>
              <a:rPr lang="ru-RU" sz="2400" b="1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442392" y="4832750"/>
            <a:ext cx="1307212" cy="7112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1"/>
                </a:solidFill>
                <a:latin typeface="Arial" pitchFamily="34" charset="0"/>
                <a:ea typeface="Arial"/>
                <a:cs typeface="Arial" pitchFamily="34" charset="0"/>
              </a:rPr>
              <a:t>108 ч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499" y="3397640"/>
            <a:ext cx="5296785" cy="7173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Русский язык и культура речи – 131 ч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499" y="4115195"/>
            <a:ext cx="5296785" cy="7173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Экономика образовательной организации – 66ч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497" y="4832750"/>
            <a:ext cx="5282168" cy="711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Основы учебно-исследовательской деятельности студента – 78 ч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831714" y="3397640"/>
            <a:ext cx="5282166" cy="72391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Русский язык и культура речи – 108 ч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831715" y="4121550"/>
            <a:ext cx="5282165" cy="711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Финансово-экономический практикум – 72ч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831715" y="4832750"/>
            <a:ext cx="5282165" cy="711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</a:rPr>
              <a:t>Основы учебной и исследовательской деятельности – 108 ч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442393" y="2551750"/>
            <a:ext cx="1307214" cy="65771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ea typeface="Arial"/>
                <a:cs typeface="Arial" pitchFamily="34" charset="0"/>
              </a:rPr>
              <a:t>зачтено 288 ч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442394" y="3397640"/>
            <a:ext cx="1307213" cy="72391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1"/>
                </a:solidFill>
                <a:latin typeface="Arial" pitchFamily="34" charset="0"/>
                <a:ea typeface="Arial"/>
                <a:cs typeface="Arial" pitchFamily="34" charset="0"/>
              </a:rPr>
              <a:t>108 ч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442394" y="4121550"/>
            <a:ext cx="1307213" cy="7112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1"/>
                </a:solidFill>
                <a:latin typeface="Arial" pitchFamily="34" charset="0"/>
                <a:ea typeface="Arial"/>
                <a:cs typeface="Arial" pitchFamily="34" charset="0"/>
              </a:rPr>
              <a:t>72 ч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3499" y="6081898"/>
            <a:ext cx="120503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Phenomena Bold"/>
              </a:rPr>
              <a:t>ПОРЯДОК перевода обучающихся на ускоренные сроки обучения по основным образовательным программам в КГПУ им. В.П. </a:t>
            </a:r>
            <a:r>
              <a:rPr lang="ru-RU" sz="1800" dirty="0" smtClean="0">
                <a:latin typeface="Phenomena Bold"/>
              </a:rPr>
              <a:t>Астафьева</a:t>
            </a:r>
            <a:endParaRPr lang="ru-RU" sz="1800" dirty="0">
              <a:latin typeface="Phenomena Bold"/>
            </a:endParaRPr>
          </a:p>
        </p:txBody>
      </p:sp>
      <p:sp>
        <p:nvSpPr>
          <p:cNvPr id="33" name="object 3"/>
          <p:cNvSpPr txBox="1"/>
          <p:nvPr/>
        </p:nvSpPr>
        <p:spPr>
          <a:xfrm>
            <a:off x="-15875" y="635"/>
            <a:ext cx="12203430" cy="913765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</a:rPr>
              <a:t>ДВУХУРОВНЕВАЯ УСКОРЕННАЯ ПОДГОТОВКА УЧИТЕЛЕЙ </a:t>
            </a:r>
            <a:r>
              <a:rPr lang="ru-RU" sz="20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  <a:sym typeface="+mn-ea"/>
              </a:rPr>
              <a:t>МАТЕМАТИКИ </a:t>
            </a:r>
            <a:r>
              <a:rPr lang="ru-RU" sz="20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</a:rPr>
              <a:t>(КОЛЛЕДЖ - ВУЗ) </a:t>
            </a:r>
            <a:endParaRPr lang="ru-RU" sz="2000" dirty="0" smtClean="0">
              <a:solidFill>
                <a:schemeClr val="bg1"/>
              </a:solidFill>
              <a:latin typeface="Phenomena Bold" pitchFamily="2" charset="0"/>
              <a:ea typeface="Blogger Sans" panose="02000506030000020004" pitchFamily="50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</a:rPr>
              <a:t>С </a:t>
            </a:r>
            <a:r>
              <a:rPr lang="ru-RU" sz="2000" dirty="0">
                <a:solidFill>
                  <a:schemeClr val="bg1"/>
                </a:solidFill>
                <a:latin typeface="Phenomena Bold" pitchFamily="2" charset="0"/>
                <a:ea typeface="Blogger Sans" panose="02000506030000020004" pitchFamily="50" charset="0"/>
              </a:rPr>
              <a:t>ИСПОЛЬЗОВАНИЕМ ГИБРИДНЫХ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238783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143" y="686529"/>
            <a:ext cx="5322201" cy="4701379"/>
          </a:xfrm>
        </p:spPr>
        <p:txBody>
          <a:bodyPr>
            <a:normAutofit fontScale="70000" lnSpcReduction="20000"/>
          </a:bodyPr>
          <a:lstStyle/>
          <a:p>
            <a:pPr mar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Вызовы!</a:t>
            </a:r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3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Совмещение учебы и работы сейчас становится нормой для большого количества студентов. Для организации обучения могут использоваться гибридные форматы обучения, которые при этом не должны сказываться на фундаментальности </a:t>
            </a:r>
            <a:r>
              <a:rPr lang="ru-RU" sz="33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образования»</a:t>
            </a:r>
            <a:endParaRPr lang="ru-RU" sz="33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3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33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В.В</a:t>
            </a:r>
            <a:r>
              <a:rPr lang="ru-RU" sz="33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Путин, февраль 2025 года,                 </a:t>
            </a:r>
          </a:p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заседание </a:t>
            </a:r>
            <a:r>
              <a:rPr lang="ru-RU" sz="33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по науке </a:t>
            </a:r>
            <a:r>
              <a:rPr lang="ru-RU" sz="33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                                       </a:t>
            </a:r>
            <a:r>
              <a:rPr lang="ru-RU" sz="33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образованию</a:t>
            </a:r>
          </a:p>
          <a:p>
            <a:endParaRPr lang="ru-RU" sz="33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Путин, Владимир Владимирович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805" y="490855"/>
            <a:ext cx="4557395" cy="611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3240"/>
            <a:ext cx="12192000" cy="374934"/>
          </a:xfrm>
          <a:prstGeom prst="rect">
            <a:avLst/>
          </a:pr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98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-15875" y="636"/>
            <a:ext cx="12203430" cy="586218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r>
              <a:rPr lang="ru-RU" sz="3600" b="1" cap="all" dirty="0" smtClean="0">
                <a:solidFill>
                  <a:schemeClr val="bg1"/>
                </a:solidFill>
                <a:effectLst/>
                <a:uFillTx/>
                <a:latin typeface="Phenomena Bold"/>
                <a:ea typeface="Calibri" panose="020F0502020204030204"/>
                <a:cs typeface="Times New Roman" panose="02020603050405020304" pitchFamily="18" charset="0"/>
                <a:sym typeface="+mn-ea"/>
              </a:rPr>
              <a:t>ГИБРИДНАЯ АУДИТОРИЯ</a:t>
            </a:r>
            <a:endParaRPr lang="ru-RU" altLang="ru-RU" sz="3600" b="1" cap="all" dirty="0">
              <a:solidFill>
                <a:schemeClr val="bg1"/>
              </a:solidFill>
              <a:effectLst/>
              <a:uFillTx/>
              <a:latin typeface="Phenomena Bold"/>
              <a:ea typeface="Calibri" panose="020F0502020204030204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1266" name="Picture 2" descr="C:\Users\Сотрудник\Downloads\гибридная аудитория (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13"/>
          <a:stretch/>
        </p:blipFill>
        <p:spPr bwMode="auto">
          <a:xfrm>
            <a:off x="407565" y="586854"/>
            <a:ext cx="11426244" cy="612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8274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-15875" y="636"/>
            <a:ext cx="12203430" cy="572570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r>
              <a:rPr lang="ru-RU" sz="3600" b="1" cap="all" dirty="0">
                <a:solidFill>
                  <a:schemeClr val="bg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  <a:sym typeface="+mn-ea"/>
              </a:rPr>
              <a:t>ГИБРИДНАЯ АУДИТОРИЯ</a:t>
            </a:r>
            <a:endParaRPr lang="ru-RU" altLang="ru-RU" sz="3600" b="1" cap="all" dirty="0">
              <a:solidFill>
                <a:schemeClr val="bg1"/>
              </a:solidFill>
              <a:latin typeface="Phenomena Bold"/>
              <a:ea typeface="Calibri" panose="020F0502020204030204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86" y="573206"/>
            <a:ext cx="10826940" cy="6284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71272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20000">
            <a:off x="7868920" y="332740"/>
            <a:ext cx="3786505" cy="5563235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00000">
            <a:off x="5168900" y="631190"/>
            <a:ext cx="3886200" cy="5734685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sp>
        <p:nvSpPr>
          <p:cNvPr id="6" name="TextBox 1"/>
          <p:cNvSpPr txBox="1"/>
          <p:nvPr/>
        </p:nvSpPr>
        <p:spPr>
          <a:xfrm>
            <a:off x="81280" y="449580"/>
            <a:ext cx="553212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914400" rtl="0" fontAlgn="base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charset="0"/>
              <a:buChar char="ü"/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Соглашение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взаимодействии по обеспечению педагогическими кадрами муниципальных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организаций 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1" indent="0" algn="l" defTabSz="914400" rtl="0" fontAlgn="base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charset="0"/>
              <a:buNone/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Ачинска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(Модель двухуровневой подготовки Колледж-Вуз)  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1" indent="0" algn="l" defTabSz="914400" rtl="0" fontAlgn="base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charset="0"/>
              <a:buNone/>
              <a:defRPr/>
            </a:pP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1" indent="0" algn="l" defTabSz="914400" rtl="0" fontAlgn="base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charset="0"/>
              <a:buChar char="ü"/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Соглашение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взаимодействии по</a:t>
            </a:r>
            <a:r>
              <a:rPr lang="en-US" alt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педагогических кадров на уровне среднего профессионального образования и уровне высшего образования в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 гибридного обучения 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3240"/>
            <a:ext cx="12192000" cy="374934"/>
          </a:xfrm>
          <a:prstGeom prst="rect">
            <a:avLst/>
          </a:pr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8041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-31668" y="141"/>
            <a:ext cx="12223667" cy="751488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spc="3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ПОЛИГОН ПО НЕПРЕРЫВНОЙ ПРОФОРИЕНТАЦИИ НА ИНЖЕНЕРНЫЕ И ПЕДАГОГИЧЕСКИЕ ПРОФЕССИИ</a:t>
            </a:r>
            <a:endParaRPr lang="ru-RU" sz="2400" spc="3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3"/>
          <p:cNvGrpSpPr/>
          <p:nvPr/>
        </p:nvGrpSpPr>
        <p:grpSpPr bwMode="auto">
          <a:xfrm>
            <a:off x="165100" y="1604010"/>
            <a:ext cx="12005945" cy="2377440"/>
            <a:chOff x="-9" y="7014"/>
            <a:chExt cx="96562" cy="11013"/>
          </a:xfrm>
        </p:grpSpPr>
        <p:sp>
          <p:nvSpPr>
            <p:cNvPr id="63" name="Шестиугольник 29"/>
            <p:cNvSpPr>
              <a:spLocks noChangeArrowheads="1"/>
            </p:cNvSpPr>
            <p:nvPr/>
          </p:nvSpPr>
          <p:spPr bwMode="auto">
            <a:xfrm>
              <a:off x="-9" y="7166"/>
              <a:ext cx="23402" cy="10787"/>
            </a:xfrm>
            <a:prstGeom prst="hexagon">
              <a:avLst>
                <a:gd name="adj" fmla="val 25002"/>
                <a:gd name="vf" fmla="val 115470"/>
              </a:avLst>
            </a:prstGeom>
            <a:noFill/>
            <a:ln w="25400">
              <a:solidFill>
                <a:srgbClr val="1B3281"/>
              </a:solidFill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Arial" panose="020B0604020202020204" pitchFamily="34" charset="0"/>
                </a:rPr>
                <a:t>Ранняя профориентация в дошкольной образовательной организации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Шестиугольник 30"/>
            <p:cNvSpPr>
              <a:spLocks noChangeArrowheads="1"/>
            </p:cNvSpPr>
            <p:nvPr/>
          </p:nvSpPr>
          <p:spPr bwMode="auto">
            <a:xfrm>
              <a:off x="24994" y="7241"/>
              <a:ext cx="23402" cy="10786"/>
            </a:xfrm>
            <a:prstGeom prst="hexagon">
              <a:avLst>
                <a:gd name="adj" fmla="val 25001"/>
                <a:gd name="vf" fmla="val 115470"/>
              </a:avLst>
            </a:prstGeom>
            <a:noFill/>
            <a:ln w="25400">
              <a:solidFill>
                <a:srgbClr val="1B3281"/>
              </a:solidFill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Arial" panose="020B0604020202020204" pitchFamily="34" charset="0"/>
                </a:rPr>
                <a:t>Профориентация в начальной школе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Шестиугольник 31"/>
            <p:cNvSpPr>
              <a:spLocks noChangeArrowheads="1"/>
            </p:cNvSpPr>
            <p:nvPr/>
          </p:nvSpPr>
          <p:spPr bwMode="auto">
            <a:xfrm>
              <a:off x="49150" y="7090"/>
              <a:ext cx="23402" cy="10786"/>
            </a:xfrm>
            <a:prstGeom prst="hexagon">
              <a:avLst>
                <a:gd name="adj" fmla="val 25001"/>
                <a:gd name="vf" fmla="val 115470"/>
              </a:avLst>
            </a:prstGeom>
            <a:noFill/>
            <a:ln w="25400">
              <a:solidFill>
                <a:srgbClr val="1B3281"/>
              </a:solidFill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Arial" panose="020B0604020202020204" pitchFamily="34" charset="0"/>
                </a:rPr>
                <a:t>Профориентация в основной школе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Шестиугольник 32"/>
            <p:cNvSpPr>
              <a:spLocks noChangeArrowheads="1"/>
            </p:cNvSpPr>
            <p:nvPr/>
          </p:nvSpPr>
          <p:spPr bwMode="auto">
            <a:xfrm>
              <a:off x="73152" y="7014"/>
              <a:ext cx="23401" cy="10786"/>
            </a:xfrm>
            <a:prstGeom prst="hexagon">
              <a:avLst>
                <a:gd name="adj" fmla="val 25001"/>
                <a:gd name="vf" fmla="val 115470"/>
              </a:avLst>
            </a:prstGeom>
            <a:noFill/>
            <a:ln w="25400">
              <a:solidFill>
                <a:srgbClr val="1B3281"/>
              </a:solidFill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Arial" panose="020B0604020202020204" pitchFamily="34" charset="0"/>
                </a:rPr>
                <a:t>Профориентация в старших классах</a:t>
              </a:r>
            </a:p>
            <a:p>
              <a:pPr marL="0" marR="0" lvl="0" algn="ctr" defTabSz="914400" rtl="0" eaLnBrk="1" fontAlgn="base" latinLnBrk="0" hangingPunct="1">
                <a:lnSpc>
                  <a:spcPct val="100000"/>
                </a:lnSpc>
                <a:spcAft>
                  <a:spcPts val="1000"/>
                </a:spcAft>
                <a:buClrTx/>
                <a:buSzTx/>
                <a:buFontTx/>
                <a:buNone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Arial" panose="020B0604020202020204" pitchFamily="34" charset="0"/>
                </a:rPr>
                <a:t>Педагогический класс</a:t>
              </a:r>
            </a:p>
          </p:txBody>
        </p:sp>
      </p:grpSp>
      <p:sp>
        <p:nvSpPr>
          <p:cNvPr id="7" name="Двойная стрелка влево/вправо 28"/>
          <p:cNvSpPr>
            <a:spLocks noChangeArrowheads="1"/>
          </p:cNvSpPr>
          <p:nvPr/>
        </p:nvSpPr>
        <p:spPr bwMode="auto">
          <a:xfrm>
            <a:off x="2728595" y="2493645"/>
            <a:ext cx="786131" cy="619760"/>
          </a:xfrm>
          <a:prstGeom prst="leftRightArrow">
            <a:avLst>
              <a:gd name="adj1" fmla="val 50000"/>
              <a:gd name="adj2" fmla="val 39688"/>
            </a:avLst>
          </a:prstGeom>
          <a:solidFill>
            <a:srgbClr val="1B3281"/>
          </a:solidFill>
          <a:ln w="25400">
            <a:solidFill>
              <a:schemeClr val="tx2"/>
            </a:solidFill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ru-RU"/>
          </a:p>
        </p:txBody>
      </p:sp>
      <p:sp>
        <p:nvSpPr>
          <p:cNvPr id="8" name="Двойная стрелка влево/вправо 28"/>
          <p:cNvSpPr>
            <a:spLocks noChangeArrowheads="1"/>
          </p:cNvSpPr>
          <p:nvPr/>
        </p:nvSpPr>
        <p:spPr bwMode="auto">
          <a:xfrm>
            <a:off x="5821679" y="2507615"/>
            <a:ext cx="786131" cy="619760"/>
          </a:xfrm>
          <a:prstGeom prst="leftRightArrow">
            <a:avLst>
              <a:gd name="adj1" fmla="val 50000"/>
              <a:gd name="adj2" fmla="val 39688"/>
            </a:avLst>
          </a:prstGeom>
          <a:solidFill>
            <a:srgbClr val="1B3281"/>
          </a:solidFill>
          <a:ln w="25400">
            <a:solidFill>
              <a:schemeClr val="tx2"/>
            </a:solidFill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ru-RU"/>
          </a:p>
        </p:txBody>
      </p:sp>
      <p:sp>
        <p:nvSpPr>
          <p:cNvPr id="56" name="Двойная стрелка влево/вправо 28"/>
          <p:cNvSpPr>
            <a:spLocks noChangeArrowheads="1"/>
          </p:cNvSpPr>
          <p:nvPr/>
        </p:nvSpPr>
        <p:spPr bwMode="auto">
          <a:xfrm>
            <a:off x="8840015" y="2466340"/>
            <a:ext cx="786131" cy="619760"/>
          </a:xfrm>
          <a:prstGeom prst="leftRightArrow">
            <a:avLst>
              <a:gd name="adj1" fmla="val 50000"/>
              <a:gd name="adj2" fmla="val 39688"/>
            </a:avLst>
          </a:prstGeom>
          <a:solidFill>
            <a:srgbClr val="1B3281"/>
          </a:solidFill>
          <a:ln w="25400">
            <a:solidFill>
              <a:schemeClr val="tx2"/>
            </a:solidFill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endParaRPr lang="ru-RU"/>
          </a:p>
        </p:txBody>
      </p:sp>
      <p:sp>
        <p:nvSpPr>
          <p:cNvPr id="57" name="Скругленный прямоугольник 7"/>
          <p:cNvSpPr>
            <a:spLocks noChangeArrowheads="1"/>
          </p:cNvSpPr>
          <p:nvPr/>
        </p:nvSpPr>
        <p:spPr bwMode="auto">
          <a:xfrm>
            <a:off x="424815" y="3632201"/>
            <a:ext cx="2303780" cy="657225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1B3281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Arial" panose="020B0604020202020204" pitchFamily="34" charset="0"/>
              </a:rPr>
              <a:t>Эффективные практики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Скругленный прямоугольник 7"/>
          <p:cNvSpPr>
            <a:spLocks noChangeArrowheads="1"/>
          </p:cNvSpPr>
          <p:nvPr/>
        </p:nvSpPr>
        <p:spPr bwMode="auto">
          <a:xfrm>
            <a:off x="3670936" y="3632201"/>
            <a:ext cx="2303780" cy="657225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rgbClr val="1B3281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Arial" panose="020B0604020202020204" pitchFamily="34" charset="0"/>
              </a:rPr>
              <a:t>Эффективные практики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Скругленный прямоугольник 7"/>
          <p:cNvSpPr>
            <a:spLocks noChangeArrowheads="1"/>
          </p:cNvSpPr>
          <p:nvPr/>
        </p:nvSpPr>
        <p:spPr bwMode="auto">
          <a:xfrm>
            <a:off x="6617970" y="3632201"/>
            <a:ext cx="2303780" cy="657225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rgbClr val="1B3281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Arial" panose="020B0604020202020204" pitchFamily="34" charset="0"/>
              </a:rPr>
              <a:t>Эффективные практики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Скругленный прямоугольник 7"/>
          <p:cNvSpPr>
            <a:spLocks noChangeArrowheads="1"/>
          </p:cNvSpPr>
          <p:nvPr/>
        </p:nvSpPr>
        <p:spPr bwMode="auto">
          <a:xfrm>
            <a:off x="9642475" y="3632201"/>
            <a:ext cx="2303780" cy="657225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rgbClr val="1B3281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Arial" panose="020B0604020202020204" pitchFamily="34" charset="0"/>
              </a:rPr>
              <a:t>Эффективные практики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Скругленный прямоугольник 7"/>
          <p:cNvSpPr>
            <a:spLocks noChangeArrowheads="1"/>
          </p:cNvSpPr>
          <p:nvPr/>
        </p:nvSpPr>
        <p:spPr bwMode="auto">
          <a:xfrm>
            <a:off x="447040" y="1263651"/>
            <a:ext cx="2303780" cy="657225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rgbClr val="1B3281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Arial" panose="020B0604020202020204" pitchFamily="34" charset="0"/>
              </a:rPr>
              <a:t>Программа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8"/>
          <p:cNvSpPr>
            <a:spLocks noChangeArrowheads="1"/>
          </p:cNvSpPr>
          <p:nvPr/>
        </p:nvSpPr>
        <p:spPr bwMode="auto">
          <a:xfrm>
            <a:off x="3585846" y="1261111"/>
            <a:ext cx="2303780" cy="657225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rgbClr val="1B3281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Arial" panose="020B0604020202020204" pitchFamily="34" charset="0"/>
              </a:rPr>
              <a:t>Программа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кругленный прямоугольник 14"/>
          <p:cNvSpPr>
            <a:spLocks noChangeArrowheads="1"/>
          </p:cNvSpPr>
          <p:nvPr/>
        </p:nvSpPr>
        <p:spPr bwMode="auto">
          <a:xfrm>
            <a:off x="6614161" y="1263651"/>
            <a:ext cx="2303780" cy="657225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rgbClr val="1B3281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Arial" panose="020B0604020202020204" pitchFamily="34" charset="0"/>
              </a:rPr>
              <a:t>Программа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34"/>
          <p:cNvSpPr>
            <a:spLocks noChangeArrowheads="1"/>
          </p:cNvSpPr>
          <p:nvPr/>
        </p:nvSpPr>
        <p:spPr bwMode="auto">
          <a:xfrm>
            <a:off x="9642475" y="1263651"/>
            <a:ext cx="2303780" cy="657225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rgbClr val="1B3281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Arial" panose="020B0604020202020204" pitchFamily="34" charset="0"/>
              </a:rPr>
              <a:t> Программа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6116" y="4608196"/>
            <a:ext cx="3962400" cy="2009775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300" y="4855845"/>
            <a:ext cx="3829050" cy="1847850"/>
          </a:xfrm>
          <a:prstGeom prst="rect">
            <a:avLst/>
          </a:prstGeom>
        </p:spPr>
      </p:pic>
      <p:pic>
        <p:nvPicPr>
          <p:cNvPr id="13" name="Изображение 12"/>
          <p:cNvPicPr/>
          <p:nvPr/>
        </p:nvPicPr>
        <p:blipFill>
          <a:blip r:embed="rId4"/>
          <a:stretch>
            <a:fillRect/>
          </a:stretch>
        </p:blipFill>
        <p:spPr>
          <a:xfrm>
            <a:off x="1198246" y="4855210"/>
            <a:ext cx="1668780" cy="1762760"/>
          </a:xfrm>
          <a:prstGeom prst="rect">
            <a:avLst/>
          </a:prstGeom>
        </p:spPr>
      </p:pic>
      <p:sp>
        <p:nvSpPr>
          <p:cNvPr id="22" name="Скругленный прямоугольник 7"/>
          <p:cNvSpPr>
            <a:spLocks noChangeArrowheads="1"/>
          </p:cNvSpPr>
          <p:nvPr/>
        </p:nvSpPr>
        <p:spPr bwMode="auto">
          <a:xfrm>
            <a:off x="3648711" y="3632201"/>
            <a:ext cx="2303780" cy="657225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1B3281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Arial" panose="020B0604020202020204" pitchFamily="34" charset="0"/>
              </a:rPr>
              <a:t>Эффективные практики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7"/>
          <p:cNvSpPr>
            <a:spLocks noChangeArrowheads="1"/>
          </p:cNvSpPr>
          <p:nvPr/>
        </p:nvSpPr>
        <p:spPr bwMode="auto">
          <a:xfrm>
            <a:off x="6595745" y="3632201"/>
            <a:ext cx="2303780" cy="657225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1B3281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Arial" panose="020B0604020202020204" pitchFamily="34" charset="0"/>
              </a:rPr>
              <a:t>Эффективные практики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Скругленный прямоугольник 7"/>
          <p:cNvSpPr>
            <a:spLocks noChangeArrowheads="1"/>
          </p:cNvSpPr>
          <p:nvPr/>
        </p:nvSpPr>
        <p:spPr bwMode="auto">
          <a:xfrm>
            <a:off x="9620250" y="3632201"/>
            <a:ext cx="2303780" cy="657225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1B3281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Arial" panose="020B0604020202020204" pitchFamily="34" charset="0"/>
              </a:rPr>
              <a:t>Эффективные практики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Скругленный прямоугольник 7"/>
          <p:cNvSpPr>
            <a:spLocks noChangeArrowheads="1"/>
          </p:cNvSpPr>
          <p:nvPr/>
        </p:nvSpPr>
        <p:spPr bwMode="auto">
          <a:xfrm>
            <a:off x="424815" y="1263651"/>
            <a:ext cx="2303780" cy="657225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1B3281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Arial" panose="020B0604020202020204" pitchFamily="34" charset="0"/>
              </a:rPr>
              <a:t>Программа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Скругленный прямоугольник 8"/>
          <p:cNvSpPr>
            <a:spLocks noChangeArrowheads="1"/>
          </p:cNvSpPr>
          <p:nvPr/>
        </p:nvSpPr>
        <p:spPr bwMode="auto">
          <a:xfrm>
            <a:off x="3563621" y="1261111"/>
            <a:ext cx="2303780" cy="657225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1B3281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Arial" panose="020B0604020202020204" pitchFamily="34" charset="0"/>
              </a:rPr>
              <a:t>Программа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Скругленный прямоугольник 14"/>
          <p:cNvSpPr>
            <a:spLocks noChangeArrowheads="1"/>
          </p:cNvSpPr>
          <p:nvPr/>
        </p:nvSpPr>
        <p:spPr bwMode="auto">
          <a:xfrm>
            <a:off x="6591936" y="1263651"/>
            <a:ext cx="2303780" cy="657225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1B3281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Arial" panose="020B0604020202020204" pitchFamily="34" charset="0"/>
              </a:rPr>
              <a:t>Программа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Скругленный прямоугольник 34"/>
          <p:cNvSpPr>
            <a:spLocks noChangeArrowheads="1"/>
          </p:cNvSpPr>
          <p:nvPr/>
        </p:nvSpPr>
        <p:spPr bwMode="auto">
          <a:xfrm>
            <a:off x="9620250" y="1263651"/>
            <a:ext cx="2303780" cy="657225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1B3281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Arial" panose="020B0604020202020204" pitchFamily="34" charset="0"/>
              </a:rPr>
              <a:t> Программа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6712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192.168.10.253\учебные и методические материалы\Куликова Т.А\0_ПРОФЕССИОНАЛИТЕТ\ФОТО АУДИТОРИЙ\Полигон по профориентации\IMG_617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8" b="6739"/>
          <a:stretch/>
        </p:blipFill>
        <p:spPr bwMode="auto">
          <a:xfrm>
            <a:off x="1175279" y="750627"/>
            <a:ext cx="9821122" cy="610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3"/>
          <p:cNvSpPr txBox="1"/>
          <p:nvPr/>
        </p:nvSpPr>
        <p:spPr>
          <a:xfrm>
            <a:off x="-15875" y="0"/>
            <a:ext cx="12203430" cy="750627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endParaRPr lang="ru-RU" sz="1100" b="1" cap="all" dirty="0" smtClean="0">
              <a:solidFill>
                <a:schemeClr val="bg1"/>
              </a:solidFill>
              <a:effectLst/>
              <a:uFillTx/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  <a:sym typeface="+mn-ea"/>
            </a:endParaRPr>
          </a:p>
          <a:p>
            <a:pPr algn="ctr"/>
            <a:r>
              <a:rPr lang="ru-RU" sz="3600" b="1" cap="all" dirty="0">
                <a:solidFill>
                  <a:schemeClr val="bg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  <a:sym typeface="+mn-ea"/>
              </a:rPr>
              <a:t>Полигон по непрерывной профориентации</a:t>
            </a:r>
            <a:endParaRPr lang="ru-RU" altLang="ru-RU" sz="3600" b="1" cap="all" dirty="0">
              <a:solidFill>
                <a:schemeClr val="bg1"/>
              </a:solidFill>
              <a:latin typeface="Phenomena Bold"/>
              <a:ea typeface="Calibri" panose="020F0502020204030204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723307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-15875" y="0"/>
            <a:ext cx="12203430" cy="805218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endParaRPr lang="ru-RU" sz="1100" b="1" cap="all" dirty="0" smtClean="0">
              <a:solidFill>
                <a:schemeClr val="bg1"/>
              </a:solidFill>
              <a:effectLst/>
              <a:uFillTx/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  <a:sym typeface="+mn-ea"/>
            </a:endParaRPr>
          </a:p>
          <a:p>
            <a:pPr algn="ctr"/>
            <a:r>
              <a:rPr lang="ru-RU" sz="3600" b="1" cap="all" dirty="0">
                <a:solidFill>
                  <a:schemeClr val="bg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  <a:sym typeface="+mn-ea"/>
              </a:rPr>
              <a:t>Полигон по непрерывной профориентации</a:t>
            </a:r>
            <a:endParaRPr lang="ru-RU" altLang="ru-RU" sz="3600" b="1" cap="all" dirty="0">
              <a:solidFill>
                <a:schemeClr val="bg1"/>
              </a:solidFill>
              <a:latin typeface="Phenomena Bold"/>
              <a:ea typeface="Calibri" panose="020F0502020204030204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6386" name="Picture 2" descr="\\Server\учебные и методические материалы\Захарова В.А\Фото для Презентации\актовый зал Титенко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65" y="805218"/>
            <a:ext cx="10725150" cy="5950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6889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\\Server\учебные и методические материалы\Захарова В.А\Фото для Презентации\актовый зал хо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71" y="352557"/>
            <a:ext cx="11175588" cy="650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3"/>
          <p:cNvSpPr txBox="1"/>
          <p:nvPr/>
        </p:nvSpPr>
        <p:spPr>
          <a:xfrm>
            <a:off x="-15875" y="0"/>
            <a:ext cx="12203430" cy="756248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endParaRPr lang="ru-RU" sz="1100" b="1" cap="all" dirty="0" smtClean="0">
              <a:solidFill>
                <a:schemeClr val="bg1"/>
              </a:solidFill>
              <a:effectLst/>
              <a:uFillTx/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  <a:sym typeface="+mn-ea"/>
            </a:endParaRPr>
          </a:p>
          <a:p>
            <a:pPr algn="ctr"/>
            <a:r>
              <a:rPr lang="ru-RU" sz="3600" b="1" cap="all" dirty="0">
                <a:solidFill>
                  <a:schemeClr val="bg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  <a:sym typeface="+mn-ea"/>
              </a:rPr>
              <a:t>Полигон по непрерывной профориентации</a:t>
            </a:r>
            <a:endParaRPr lang="ru-RU" altLang="ru-RU" sz="3600" b="1" cap="all" dirty="0">
              <a:solidFill>
                <a:schemeClr val="bg1"/>
              </a:solidFill>
              <a:latin typeface="Phenomena Bold"/>
              <a:ea typeface="Calibri" panose="020F0502020204030204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223303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Сотрудник\Downloads\file.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09" y="642258"/>
            <a:ext cx="10319261" cy="621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3"/>
          <p:cNvSpPr txBox="1"/>
          <p:nvPr/>
        </p:nvSpPr>
        <p:spPr>
          <a:xfrm>
            <a:off x="-15875" y="0"/>
            <a:ext cx="12203430" cy="756248"/>
          </a:xfrm>
          <a:prstGeom prst="rect">
            <a:avLst/>
          </a:prstGeom>
          <a:solidFill>
            <a:srgbClr val="1B3281"/>
          </a:solidFill>
        </p:spPr>
        <p:txBody>
          <a:bodyPr vert="horz" wrap="square" lIns="0" tIns="12700" rIns="0" bIns="0" rtlCol="0">
            <a:noAutofit/>
          </a:bodyPr>
          <a:lstStyle/>
          <a:p>
            <a:pPr algn="ctr"/>
            <a:endParaRPr lang="ru-RU" sz="1100" b="1" cap="all" dirty="0" smtClean="0">
              <a:solidFill>
                <a:schemeClr val="bg1"/>
              </a:solidFill>
              <a:effectLst/>
              <a:uFillTx/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  <a:sym typeface="+mn-ea"/>
            </a:endParaRPr>
          </a:p>
          <a:p>
            <a:pPr algn="ctr"/>
            <a:r>
              <a:rPr lang="ru-RU" sz="3600" b="1" cap="all" dirty="0">
                <a:solidFill>
                  <a:schemeClr val="bg1"/>
                </a:solidFill>
                <a:latin typeface="Phenomena Bold"/>
                <a:ea typeface="Calibri" panose="020F0502020204030204"/>
                <a:cs typeface="Times New Roman" panose="02020603050405020304" pitchFamily="18" charset="0"/>
                <a:sym typeface="+mn-ea"/>
              </a:rPr>
              <a:t>Полигон по непрерывной профориентации</a:t>
            </a:r>
            <a:endParaRPr lang="ru-RU" altLang="ru-RU" sz="3600" b="1" cap="all" dirty="0">
              <a:solidFill>
                <a:schemeClr val="bg1"/>
              </a:solidFill>
              <a:latin typeface="Phenomena Bold"/>
              <a:ea typeface="Calibri" panose="020F0502020204030204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74558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57204724409448,&quot;left&quot;:30.25,&quot;top&quot;:85.87795275590551,&quot;width&quot;:890.8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57204724409448,&quot;left&quot;:30.25,&quot;top&quot;:85.87795275590551,&quot;width&quot;:890.8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57204724409448,&quot;left&quot;:30.25,&quot;top&quot;:85.87795275590551,&quot;width&quot;:890.8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57204724409448,&quot;left&quot;:30.25,&quot;top&quot;:85.87795275590551,&quot;width&quot;:890.8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7.22204724409448,&quot;left&quot;:30.25,&quot;top&quot;:88.2279527559055,&quot;width&quot;:890.8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7.22204724409448,&quot;left&quot;:30.25,&quot;top&quot;:88.2279527559055,&quot;width&quot;:890.8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7.22204724409448,&quot;left&quot;:30.25,&quot;top&quot;:88.2279527559055,&quot;width&quot;:890.8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57204724409448,&quot;left&quot;:30.25,&quot;top&quot;:85.87795275590551,&quot;width&quot;:890.8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57204724409448,&quot;left&quot;:30.25,&quot;top&quot;:85.87795275590551,&quot;width&quot;:890.8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7.22204724409448,&quot;left&quot;:30.25,&quot;top&quot;:88.2279527559055,&quot;width&quot;:890.8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57204724409448,&quot;left&quot;:30.25,&quot;top&quot;:85.87795275590551,&quot;width&quot;:890.8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57204724409448,&quot;left&quot;:30.25,&quot;top&quot;:85.87795275590551,&quot;width&quot;:890.8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57204724409448,&quot;left&quot;:30.25,&quot;top&quot;:85.87795275590551,&quot;width&quot;:890.8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57204724409448,&quot;left&quot;:30.25,&quot;top&quot;:85.87795275590551,&quot;width&quot;:890.8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57204724409448,&quot;left&quot;:30.25,&quot;top&quot;:85.87795275590551,&quot;width&quot;:890.8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57204724409448,&quot;left&quot;:30.25,&quot;top&quot;:85.87795275590551,&quot;width&quot;:890.8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5051</TotalTime>
  <Words>951</Words>
  <Application>Microsoft Office PowerPoint</Application>
  <PresentationFormat>Произвольный</PresentationFormat>
  <Paragraphs>172</Paragraphs>
  <Slides>35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9" baseType="lpstr">
      <vt:lpstr>Arial</vt:lpstr>
      <vt:lpstr>Phenomena</vt:lpstr>
      <vt:lpstr>Calibri</vt:lpstr>
      <vt:lpstr>Calibri Light</vt:lpstr>
      <vt:lpstr>Circe Light</vt:lpstr>
      <vt:lpstr>Circe ExtraBold</vt:lpstr>
      <vt:lpstr>Times New Roman</vt:lpstr>
      <vt:lpstr>Wingdings</vt:lpstr>
      <vt:lpstr>맑은 고딕</vt:lpstr>
      <vt:lpstr>Helvetica Neue Medium</vt:lpstr>
      <vt:lpstr>Blogger Sans</vt:lpstr>
      <vt:lpstr>Phenomena Bold</vt:lpstr>
      <vt:lpstr>Тема Office</vt:lpstr>
      <vt:lpstr>Презентация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411</cp:revision>
  <cp:lastPrinted>2023-05-04T10:04:52Z</cp:lastPrinted>
  <dcterms:created xsi:type="dcterms:W3CDTF">2021-09-20T09:17:18Z</dcterms:created>
  <dcterms:modified xsi:type="dcterms:W3CDTF">2026-03-07T05:20:55Z</dcterms:modified>
</cp:coreProperties>
</file>